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5" r:id="rId19"/>
    <p:sldId id="276" r:id="rId20"/>
    <p:sldId id="277" r:id="rId21"/>
    <p:sldId id="278" r:id="rId22"/>
    <p:sldId id="281" r:id="rId23"/>
    <p:sldId id="282" r:id="rId24"/>
    <p:sldId id="294" r:id="rId25"/>
    <p:sldId id="283" r:id="rId26"/>
    <p:sldId id="286" r:id="rId27"/>
    <p:sldId id="285" r:id="rId28"/>
    <p:sldId id="287" r:id="rId29"/>
    <p:sldId id="288" r:id="rId30"/>
    <p:sldId id="291" r:id="rId31"/>
    <p:sldId id="292" r:id="rId32"/>
    <p:sldId id="293"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Y MARIE-JOSE" initials="MM" lastIdx="0" clrIdx="0">
    <p:extLst>
      <p:ext uri="{19B8F6BF-5375-455C-9EA6-DF929625EA0E}">
        <p15:presenceInfo xmlns:p15="http://schemas.microsoft.com/office/powerpoint/2012/main" userId="S-1-5-21-438068559-3184488261-2103775310-32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1" autoAdjust="0"/>
  </p:normalViewPr>
  <p:slideViewPr>
    <p:cSldViewPr snapToGrid="0">
      <p:cViewPr varScale="1">
        <p:scale>
          <a:sx n="106" d="100"/>
          <a:sy n="106" d="100"/>
        </p:scale>
        <p:origin x="1434" y="96"/>
      </p:cViewPr>
      <p:guideLst/>
    </p:cSldViewPr>
  </p:slideViewPr>
  <p:outlineViewPr>
    <p:cViewPr>
      <p:scale>
        <a:sx n="33" d="100"/>
        <a:sy n="33" d="100"/>
      </p:scale>
      <p:origin x="0" y="-6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13E27-4AB4-4D76-A25A-DB863CC6DB0D}" type="datetimeFigureOut">
              <a:rPr lang="fr-FR" smtClean="0"/>
              <a:t>27/05/2025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CFE03-C3FF-4511-AEC1-3D5D6426FA03}" type="slidenum">
              <a:rPr lang="fr-FR" smtClean="0"/>
              <a:t>‹N°›</a:t>
            </a:fld>
            <a:endParaRPr lang="fr-FR"/>
          </a:p>
        </p:txBody>
      </p:sp>
    </p:spTree>
    <p:extLst>
      <p:ext uri="{BB962C8B-B14F-4D97-AF65-F5344CB8AC3E}">
        <p14:creationId xmlns:p14="http://schemas.microsoft.com/office/powerpoint/2010/main" val="142672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8CFE03-C3FF-4511-AEC1-3D5D6426FA03}" type="slidenum">
              <a:rPr lang="fr-FR" smtClean="0"/>
              <a:t>10</a:t>
            </a:fld>
            <a:endParaRPr lang="fr-FR"/>
          </a:p>
        </p:txBody>
      </p:sp>
    </p:spTree>
    <p:extLst>
      <p:ext uri="{BB962C8B-B14F-4D97-AF65-F5344CB8AC3E}">
        <p14:creationId xmlns:p14="http://schemas.microsoft.com/office/powerpoint/2010/main" val="232415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106CAFA-29B2-43FB-95E0-5B6DC8E9B38D}" type="datetimeFigureOut">
              <a:rPr lang="fr-FR" smtClean="0"/>
              <a:t>27/05/2025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2171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06CAFA-29B2-43FB-95E0-5B6DC8E9B38D}" type="datetimeFigureOut">
              <a:rPr lang="fr-FR" smtClean="0"/>
              <a:t>27/05/2025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411806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06CAFA-29B2-43FB-95E0-5B6DC8E9B38D}" type="datetimeFigureOut">
              <a:rPr lang="fr-FR" smtClean="0"/>
              <a:t>27/05/2025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298198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06CAFA-29B2-43FB-95E0-5B6DC8E9B38D}" type="datetimeFigureOut">
              <a:rPr lang="fr-FR" smtClean="0"/>
              <a:t>27/05/2025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352446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106CAFA-29B2-43FB-95E0-5B6DC8E9B38D}" type="datetimeFigureOut">
              <a:rPr lang="fr-FR" smtClean="0"/>
              <a:t>27/05/2025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409011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106CAFA-29B2-43FB-95E0-5B6DC8E9B38D}" type="datetimeFigureOut">
              <a:rPr lang="fr-FR" smtClean="0"/>
              <a:t>27/05/2025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87120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106CAFA-29B2-43FB-95E0-5B6DC8E9B38D}" type="datetimeFigureOut">
              <a:rPr lang="fr-FR" smtClean="0"/>
              <a:t>27/05/2025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262982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106CAFA-29B2-43FB-95E0-5B6DC8E9B38D}" type="datetimeFigureOut">
              <a:rPr lang="fr-FR" smtClean="0"/>
              <a:t>27/05/2025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203616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06CAFA-29B2-43FB-95E0-5B6DC8E9B38D}" type="datetimeFigureOut">
              <a:rPr lang="fr-FR" smtClean="0"/>
              <a:t>27/05/2025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347130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106CAFA-29B2-43FB-95E0-5B6DC8E9B38D}" type="datetimeFigureOut">
              <a:rPr lang="fr-FR" smtClean="0"/>
              <a:t>27/05/2025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312868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106CAFA-29B2-43FB-95E0-5B6DC8E9B38D}" type="datetimeFigureOut">
              <a:rPr lang="fr-FR" smtClean="0"/>
              <a:t>27/05/2025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E1878-C09B-449D-96C4-52C9748E50E6}" type="slidenum">
              <a:rPr lang="fr-FR" smtClean="0"/>
              <a:t>‹N°›</a:t>
            </a:fld>
            <a:endParaRPr lang="fr-FR"/>
          </a:p>
        </p:txBody>
      </p:sp>
    </p:spTree>
    <p:extLst>
      <p:ext uri="{BB962C8B-B14F-4D97-AF65-F5344CB8AC3E}">
        <p14:creationId xmlns:p14="http://schemas.microsoft.com/office/powerpoint/2010/main" val="355461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6CAFA-29B2-43FB-95E0-5B6DC8E9B38D}" type="datetimeFigureOut">
              <a:rPr lang="fr-FR" smtClean="0"/>
              <a:t>27/05/2025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E1878-C09B-449D-96C4-52C9748E50E6}" type="slidenum">
              <a:rPr lang="fr-FR" smtClean="0"/>
              <a:t>‹N°›</a:t>
            </a:fld>
            <a:endParaRPr lang="fr-FR"/>
          </a:p>
        </p:txBody>
      </p:sp>
    </p:spTree>
    <p:extLst>
      <p:ext uri="{BB962C8B-B14F-4D97-AF65-F5344CB8AC3E}">
        <p14:creationId xmlns:p14="http://schemas.microsoft.com/office/powerpoint/2010/main" val="4122490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astel.diplomatie.gouv.fr/fildariane/dyn/public/login.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am.extranet.jeunesse-sports.gouv.fr/"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tam.extranet.jeunesse-sports.gouv.fr/" TargetMode="External"/><Relationship Id="rId2" Type="http://schemas.openxmlformats.org/officeDocument/2006/relationships/hyperlink" Target="mailto:sdjes81-contact@ac-toulouse.fr"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am.extranet.jeunesse-sports.gouv.fr/"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10154" y="1412757"/>
            <a:ext cx="7535309" cy="2097206"/>
          </a:xfrm>
          <a:prstGeom prst="rect">
            <a:avLst/>
          </a:prstGeom>
        </p:spPr>
      </p:pic>
      <p:sp>
        <p:nvSpPr>
          <p:cNvPr id="3" name="Sous-titre 2"/>
          <p:cNvSpPr>
            <a:spLocks noGrp="1"/>
          </p:cNvSpPr>
          <p:nvPr>
            <p:ph type="subTitle" idx="1"/>
          </p:nvPr>
        </p:nvSpPr>
        <p:spPr>
          <a:xfrm>
            <a:off x="430823" y="6321669"/>
            <a:ext cx="11218985" cy="342900"/>
          </a:xfrm>
        </p:spPr>
        <p:txBody>
          <a:bodyPr>
            <a:normAutofit/>
          </a:bodyPr>
          <a:lstStyle/>
          <a:p>
            <a:r>
              <a:rPr lang="fr-FR" sz="1500" b="1" dirty="0" smtClean="0">
                <a:latin typeface="Calibri" panose="020F0502020204030204" pitchFamily="34" charset="0"/>
                <a:cs typeface="Calibri" panose="020F0502020204030204" pitchFamily="34" charset="0"/>
              </a:rPr>
              <a:t>Direction des services départementaux de l’éducation nationale – Service départemental à la jeunesse, à l’engagement et aux sports du Tarn</a:t>
            </a:r>
          </a:p>
          <a:p>
            <a:endParaRPr lang="fr-FR" dirty="0"/>
          </a:p>
        </p:txBody>
      </p:sp>
    </p:spTree>
    <p:extLst>
      <p:ext uri="{BB962C8B-B14F-4D97-AF65-F5344CB8AC3E}">
        <p14:creationId xmlns:p14="http://schemas.microsoft.com/office/powerpoint/2010/main" val="210003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10</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5" name="ZoneTexte 4"/>
          <p:cNvSpPr txBox="1"/>
          <p:nvPr/>
        </p:nvSpPr>
        <p:spPr>
          <a:xfrm>
            <a:off x="442179" y="908517"/>
            <a:ext cx="11567746" cy="6401753"/>
          </a:xfrm>
          <a:prstGeom prst="rect">
            <a:avLst/>
          </a:prstGeom>
          <a:noFill/>
        </p:spPr>
        <p:txBody>
          <a:bodyPr wrap="square" rtlCol="0">
            <a:spAutoFit/>
          </a:bodyPr>
          <a:lstStyle/>
          <a:p>
            <a:endParaRPr lang="fr-FR" sz="1400" dirty="0" smtClean="0"/>
          </a:p>
          <a:p>
            <a:endParaRPr lang="fr-FR" sz="1400" dirty="0"/>
          </a:p>
          <a:p>
            <a:endParaRPr lang="fr-FR" sz="1400" dirty="0" smtClean="0"/>
          </a:p>
          <a:p>
            <a:r>
              <a:rPr lang="fr-FR" sz="1400" b="1" dirty="0" smtClean="0"/>
              <a:t>Paramétrer </a:t>
            </a:r>
          </a:p>
          <a:p>
            <a:r>
              <a:rPr lang="fr-FR" sz="1400" b="1" dirty="0" smtClean="0"/>
              <a:t>le compte organisateur :</a:t>
            </a:r>
          </a:p>
          <a:p>
            <a:endParaRPr lang="fr-FR" sz="1400" dirty="0"/>
          </a:p>
          <a:p>
            <a:endParaRPr lang="fr-FR" sz="1400" dirty="0" smtClean="0"/>
          </a:p>
          <a:p>
            <a:endParaRPr lang="fr-FR" sz="1400" dirty="0"/>
          </a:p>
          <a:p>
            <a:r>
              <a:rPr lang="fr-FR" sz="1400" dirty="0" smtClean="0"/>
              <a:t>Néanmoins,</a:t>
            </a:r>
          </a:p>
          <a:p>
            <a:endParaRPr lang="fr-FR" sz="1400" dirty="0"/>
          </a:p>
          <a:p>
            <a:r>
              <a:rPr lang="fr-FR" sz="1400" dirty="0" smtClean="0">
                <a:solidFill>
                  <a:srgbClr val="C00000"/>
                </a:solidFill>
              </a:rPr>
              <a:t>Vous n’avez pas accès</a:t>
            </a:r>
          </a:p>
          <a:p>
            <a:r>
              <a:rPr lang="fr-FR" sz="1400" dirty="0" smtClean="0">
                <a:solidFill>
                  <a:srgbClr val="C00000"/>
                </a:solidFill>
              </a:rPr>
              <a:t>aux onglets grisés : envoyez</a:t>
            </a:r>
          </a:p>
          <a:p>
            <a:r>
              <a:rPr lang="fr-FR" sz="1400" dirty="0">
                <a:solidFill>
                  <a:srgbClr val="C00000"/>
                </a:solidFill>
              </a:rPr>
              <a:t>p</a:t>
            </a:r>
            <a:r>
              <a:rPr lang="fr-FR" sz="1400" dirty="0" smtClean="0">
                <a:solidFill>
                  <a:srgbClr val="C00000"/>
                </a:solidFill>
              </a:rPr>
              <a:t>ar mail les informations</a:t>
            </a:r>
          </a:p>
          <a:p>
            <a:r>
              <a:rPr lang="fr-FR" sz="1400" dirty="0" smtClean="0">
                <a:solidFill>
                  <a:srgbClr val="C00000"/>
                </a:solidFill>
              </a:rPr>
              <a:t>au SDJES (délai déclaration, </a:t>
            </a:r>
          </a:p>
          <a:p>
            <a:r>
              <a:rPr lang="fr-FR" sz="1400" dirty="0">
                <a:solidFill>
                  <a:srgbClr val="C00000"/>
                </a:solidFill>
              </a:rPr>
              <a:t>c</a:t>
            </a:r>
            <a:r>
              <a:rPr lang="fr-FR" sz="1400" dirty="0" smtClean="0">
                <a:solidFill>
                  <a:srgbClr val="C00000"/>
                </a:solidFill>
              </a:rPr>
              <a:t>oordonnées déclarant…)</a:t>
            </a:r>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dirty="0"/>
          </a:p>
        </p:txBody>
      </p:sp>
      <p:pic>
        <p:nvPicPr>
          <p:cNvPr id="12" name="Image 11"/>
          <p:cNvPicPr>
            <a:picLocks noChangeAspect="1"/>
          </p:cNvPicPr>
          <p:nvPr/>
        </p:nvPicPr>
        <p:blipFill>
          <a:blip r:embed="rId4"/>
          <a:stretch>
            <a:fillRect/>
          </a:stretch>
        </p:blipFill>
        <p:spPr>
          <a:xfrm>
            <a:off x="2549956" y="908517"/>
            <a:ext cx="7595545" cy="1499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Flèche vers le haut 13"/>
          <p:cNvSpPr/>
          <p:nvPr/>
        </p:nvSpPr>
        <p:spPr>
          <a:xfrm>
            <a:off x="7318085" y="2108968"/>
            <a:ext cx="328551" cy="61635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5"/>
          <a:stretch>
            <a:fillRect/>
          </a:stretch>
        </p:blipFill>
        <p:spPr>
          <a:xfrm>
            <a:off x="2611315" y="2545200"/>
            <a:ext cx="7534186" cy="3591831"/>
          </a:xfrm>
          <a:prstGeom prst="rect">
            <a:avLst/>
          </a:prstGeom>
        </p:spPr>
      </p:pic>
    </p:spTree>
    <p:extLst>
      <p:ext uri="{BB962C8B-B14F-4D97-AF65-F5344CB8AC3E}">
        <p14:creationId xmlns:p14="http://schemas.microsoft.com/office/powerpoint/2010/main" val="224097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11</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pic>
        <p:nvPicPr>
          <p:cNvPr id="4" name="Image 3"/>
          <p:cNvPicPr>
            <a:picLocks noChangeAspect="1"/>
          </p:cNvPicPr>
          <p:nvPr/>
        </p:nvPicPr>
        <p:blipFill>
          <a:blip r:embed="rId3"/>
          <a:stretch>
            <a:fillRect/>
          </a:stretch>
        </p:blipFill>
        <p:spPr>
          <a:xfrm>
            <a:off x="3632073" y="319187"/>
            <a:ext cx="7596274" cy="14997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Image 5"/>
          <p:cNvPicPr>
            <a:picLocks noChangeAspect="1"/>
          </p:cNvPicPr>
          <p:nvPr/>
        </p:nvPicPr>
        <p:blipFill>
          <a:blip r:embed="rId4"/>
          <a:stretch>
            <a:fillRect/>
          </a:stretch>
        </p:blipFill>
        <p:spPr>
          <a:xfrm>
            <a:off x="1536807" y="2168463"/>
            <a:ext cx="9691540" cy="19115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 9"/>
          <p:cNvPicPr>
            <a:picLocks noChangeAspect="1"/>
          </p:cNvPicPr>
          <p:nvPr/>
        </p:nvPicPr>
        <p:blipFill>
          <a:blip r:embed="rId5"/>
          <a:stretch>
            <a:fillRect/>
          </a:stretch>
        </p:blipFill>
        <p:spPr>
          <a:xfrm>
            <a:off x="949569" y="4534512"/>
            <a:ext cx="2822301" cy="16366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 10"/>
          <p:cNvPicPr>
            <a:picLocks noChangeAspect="1"/>
          </p:cNvPicPr>
          <p:nvPr/>
        </p:nvPicPr>
        <p:blipFill>
          <a:blip r:embed="rId6"/>
          <a:stretch>
            <a:fillRect/>
          </a:stretch>
        </p:blipFill>
        <p:spPr>
          <a:xfrm>
            <a:off x="5862084" y="4557144"/>
            <a:ext cx="4297916" cy="15798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Flèche vers le bas 11"/>
          <p:cNvSpPr/>
          <p:nvPr/>
        </p:nvSpPr>
        <p:spPr>
          <a:xfrm>
            <a:off x="2613891" y="3977030"/>
            <a:ext cx="563418" cy="52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13" name="Flèche droite 12"/>
          <p:cNvSpPr/>
          <p:nvPr/>
        </p:nvSpPr>
        <p:spPr>
          <a:xfrm>
            <a:off x="4442691" y="5310909"/>
            <a:ext cx="1071418" cy="51723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
        <p:nvSpPr>
          <p:cNvPr id="14" name="Flèche vers le bas 13"/>
          <p:cNvSpPr/>
          <p:nvPr/>
        </p:nvSpPr>
        <p:spPr>
          <a:xfrm>
            <a:off x="7453746" y="1542473"/>
            <a:ext cx="478382" cy="51723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15" name="ZoneTexte 14"/>
          <p:cNvSpPr txBox="1"/>
          <p:nvPr/>
        </p:nvSpPr>
        <p:spPr>
          <a:xfrm>
            <a:off x="1641665" y="5494302"/>
            <a:ext cx="1535644" cy="276999"/>
          </a:xfrm>
          <a:prstGeom prst="rect">
            <a:avLst/>
          </a:prstGeom>
          <a:noFill/>
          <a:ln>
            <a:solidFill>
              <a:srgbClr val="C00000"/>
            </a:solidFill>
          </a:ln>
        </p:spPr>
        <p:txBody>
          <a:bodyPr wrap="square" rtlCol="0">
            <a:spAutoFit/>
          </a:bodyPr>
          <a:lstStyle/>
          <a:p>
            <a:r>
              <a:rPr lang="fr-FR" sz="1200" b="1" dirty="0" smtClean="0">
                <a:solidFill>
                  <a:srgbClr val="C00000"/>
                </a:solidFill>
              </a:rPr>
              <a:t>1 mail = 1 personne</a:t>
            </a:r>
            <a:endParaRPr lang="fr-FR" sz="1200" b="1" dirty="0">
              <a:solidFill>
                <a:srgbClr val="C00000"/>
              </a:solidFill>
            </a:endParaRPr>
          </a:p>
        </p:txBody>
      </p:sp>
      <p:sp>
        <p:nvSpPr>
          <p:cNvPr id="16" name="ZoneTexte 15"/>
          <p:cNvSpPr txBox="1"/>
          <p:nvPr/>
        </p:nvSpPr>
        <p:spPr>
          <a:xfrm>
            <a:off x="10273109" y="5307438"/>
            <a:ext cx="1248936" cy="461665"/>
          </a:xfrm>
          <a:prstGeom prst="rect">
            <a:avLst/>
          </a:prstGeom>
          <a:noFill/>
          <a:ln>
            <a:solidFill>
              <a:srgbClr val="C00000"/>
            </a:solidFill>
          </a:ln>
        </p:spPr>
        <p:txBody>
          <a:bodyPr wrap="square" rtlCol="0">
            <a:spAutoFit/>
          </a:bodyPr>
          <a:lstStyle/>
          <a:p>
            <a:r>
              <a:rPr lang="fr-FR" sz="1200" b="1" dirty="0" smtClean="0">
                <a:solidFill>
                  <a:srgbClr val="C00000"/>
                </a:solidFill>
              </a:rPr>
              <a:t>Puis cliquer sur ajouter</a:t>
            </a:r>
            <a:endParaRPr lang="fr-FR" sz="1200" b="1" dirty="0">
              <a:solidFill>
                <a:srgbClr val="C00000"/>
              </a:solidFill>
            </a:endParaRPr>
          </a:p>
        </p:txBody>
      </p:sp>
      <p:sp>
        <p:nvSpPr>
          <p:cNvPr id="17" name="ZoneTexte 16"/>
          <p:cNvSpPr txBox="1"/>
          <p:nvPr/>
        </p:nvSpPr>
        <p:spPr>
          <a:xfrm>
            <a:off x="3389745" y="3556000"/>
            <a:ext cx="5874328" cy="276999"/>
          </a:xfrm>
          <a:prstGeom prst="rect">
            <a:avLst/>
          </a:prstGeom>
          <a:noFill/>
          <a:ln>
            <a:solidFill>
              <a:srgbClr val="C00000"/>
            </a:solidFill>
          </a:ln>
        </p:spPr>
        <p:txBody>
          <a:bodyPr wrap="square" rtlCol="0">
            <a:spAutoFit/>
          </a:bodyPr>
          <a:lstStyle/>
          <a:p>
            <a:r>
              <a:rPr lang="fr-FR" sz="1200" b="1" dirty="0" smtClean="0">
                <a:solidFill>
                  <a:srgbClr val="C00000"/>
                </a:solidFill>
              </a:rPr>
              <a:t>L’administrateur attribue les profils aux  autres utilisateurs (droits accès + ou – limités)</a:t>
            </a:r>
            <a:endParaRPr lang="fr-FR" sz="1200" b="1" dirty="0">
              <a:solidFill>
                <a:srgbClr val="C00000"/>
              </a:solidFill>
            </a:endParaRPr>
          </a:p>
        </p:txBody>
      </p:sp>
    </p:spTree>
    <p:extLst>
      <p:ext uri="{BB962C8B-B14F-4D97-AF65-F5344CB8AC3E}">
        <p14:creationId xmlns:p14="http://schemas.microsoft.com/office/powerpoint/2010/main" val="67850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222132"/>
            <a:ext cx="11192975" cy="4914900"/>
          </a:xfrm>
        </p:spPr>
        <p:txBody>
          <a:bodyPr>
            <a:normAutofit fontScale="90000"/>
          </a:bodyPr>
          <a:lstStyle/>
          <a:p>
            <a:r>
              <a:rPr lang="fr-FR" sz="1400" b="1" dirty="0" smtClean="0">
                <a:latin typeface="Calibri" panose="020F0502020204030204" pitchFamily="34" charset="0"/>
                <a:cs typeface="Calibri" panose="020F0502020204030204" pitchFamily="34" charset="0"/>
              </a:rPr>
              <a:t>b) Effectuer une déclaration d’accueil de mineur </a:t>
            </a:r>
            <a:br>
              <a:rPr lang="fr-FR" sz="1400" b="1" dirty="0" smtClean="0">
                <a:latin typeface="Calibri" panose="020F0502020204030204" pitchFamily="34" charset="0"/>
                <a:cs typeface="Calibri" panose="020F0502020204030204" pitchFamily="34" charset="0"/>
              </a:rPr>
            </a:br>
            <a:r>
              <a:rPr lang="fr-FR" sz="1400" b="1" dirty="0" smtClean="0">
                <a:latin typeface="Calibri" panose="020F0502020204030204" pitchFamily="34" charset="0"/>
                <a:cs typeface="Calibri" panose="020F0502020204030204" pitchFamily="34" charset="0"/>
              </a:rPr>
              <a:t>avec ou sans hébergement :</a:t>
            </a: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b="1" dirty="0" smtClean="0">
                <a:solidFill>
                  <a:srgbClr val="C00000"/>
                </a:solidFill>
                <a:latin typeface="Calibri" panose="020F0502020204030204" pitchFamily="34" charset="0"/>
                <a:cs typeface="Calibri" panose="020F0502020204030204" pitchFamily="34" charset="0"/>
              </a:rPr>
              <a:t>1</a:t>
            </a:r>
            <a:r>
              <a:rPr lang="fr-FR" sz="1400" dirty="0" smtClean="0">
                <a:latin typeface="Calibri" panose="020F0502020204030204" pitchFamily="34" charset="0"/>
                <a:cs typeface="Calibri" panose="020F0502020204030204" pitchFamily="34" charset="0"/>
              </a:rPr>
              <a:t> - vérifiez l’année en cours</a:t>
            </a:r>
            <a:br>
              <a:rPr lang="fr-FR" sz="1400" dirty="0" smtClean="0">
                <a:latin typeface="Calibri" panose="020F0502020204030204" pitchFamily="34" charset="0"/>
                <a:cs typeface="Calibri" panose="020F0502020204030204" pitchFamily="34" charset="0"/>
              </a:rPr>
            </a:br>
            <a:r>
              <a:rPr lang="fr-FR" sz="1400" b="1" dirty="0" smtClean="0">
                <a:solidFill>
                  <a:srgbClr val="C00000"/>
                </a:solidFill>
                <a:latin typeface="Calibri" panose="020F0502020204030204" pitchFamily="34" charset="0"/>
                <a:cs typeface="Calibri" panose="020F0502020204030204" pitchFamily="34" charset="0"/>
              </a:rPr>
              <a:t>2 </a:t>
            </a:r>
            <a:r>
              <a:rPr lang="fr-FR" sz="1400" dirty="0" smtClean="0">
                <a:latin typeface="Calibri" panose="020F0502020204030204" pitchFamily="34" charset="0"/>
                <a:cs typeface="Calibri" panose="020F0502020204030204" pitchFamily="34" charset="0"/>
              </a:rPr>
              <a:t>- cliquez sur fiches initiales/uniques</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b="1" dirty="0" smtClean="0">
                <a:solidFill>
                  <a:srgbClr val="C00000"/>
                </a:solidFill>
                <a:latin typeface="Calibri" panose="020F0502020204030204" pitchFamily="34" charset="0"/>
                <a:cs typeface="Calibri" panose="020F0502020204030204" pitchFamily="34" charset="0"/>
              </a:rPr>
              <a:t>3 </a:t>
            </a:r>
            <a:r>
              <a:rPr lang="fr-FR" sz="1400" dirty="0" smtClean="0">
                <a:latin typeface="Calibri" panose="020F0502020204030204" pitchFamily="34" charset="0"/>
                <a:cs typeface="Calibri" panose="020F0502020204030204" pitchFamily="34" charset="0"/>
              </a:rPr>
              <a:t>– cliquez sur l’onglet « ajouter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un accueil avec ou sans</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hébergement</a:t>
            </a: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12</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pic>
        <p:nvPicPr>
          <p:cNvPr id="5" name="Image 4"/>
          <p:cNvPicPr>
            <a:picLocks noChangeAspect="1"/>
          </p:cNvPicPr>
          <p:nvPr/>
        </p:nvPicPr>
        <p:blipFill>
          <a:blip r:embed="rId3"/>
          <a:stretch>
            <a:fillRect/>
          </a:stretch>
        </p:blipFill>
        <p:spPr>
          <a:xfrm>
            <a:off x="4355489" y="350954"/>
            <a:ext cx="6489572" cy="2769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à coins arrondis 11"/>
          <p:cNvSpPr/>
          <p:nvPr/>
        </p:nvSpPr>
        <p:spPr>
          <a:xfrm>
            <a:off x="6627751" y="915491"/>
            <a:ext cx="325316" cy="23739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13" name="Rectangle à coins arrondis 12"/>
          <p:cNvSpPr/>
          <p:nvPr/>
        </p:nvSpPr>
        <p:spPr>
          <a:xfrm>
            <a:off x="7998069" y="2057385"/>
            <a:ext cx="272562" cy="26377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pic>
        <p:nvPicPr>
          <p:cNvPr id="14" name="Image 13"/>
          <p:cNvPicPr>
            <a:picLocks noChangeAspect="1"/>
          </p:cNvPicPr>
          <p:nvPr/>
        </p:nvPicPr>
        <p:blipFill>
          <a:blip r:embed="rId4"/>
          <a:stretch>
            <a:fillRect/>
          </a:stretch>
        </p:blipFill>
        <p:spPr>
          <a:xfrm>
            <a:off x="3112477" y="3683948"/>
            <a:ext cx="8039100" cy="208160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Flèche courbée vers la droite 14"/>
          <p:cNvSpPr/>
          <p:nvPr/>
        </p:nvSpPr>
        <p:spPr>
          <a:xfrm>
            <a:off x="2297032" y="3050935"/>
            <a:ext cx="509954" cy="711086"/>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Rectangle à coins arrondis 15"/>
          <p:cNvSpPr/>
          <p:nvPr/>
        </p:nvSpPr>
        <p:spPr>
          <a:xfrm>
            <a:off x="8968155" y="5196254"/>
            <a:ext cx="360484" cy="28683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cxnSp>
        <p:nvCxnSpPr>
          <p:cNvPr id="20" name="Connecteur droit avec flèche 19"/>
          <p:cNvCxnSpPr/>
          <p:nvPr/>
        </p:nvCxnSpPr>
        <p:spPr>
          <a:xfrm>
            <a:off x="9449491" y="5360878"/>
            <a:ext cx="369277" cy="1434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8401845" y="5343784"/>
            <a:ext cx="371679" cy="1605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25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301262"/>
            <a:ext cx="11192975" cy="4835769"/>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13</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ZoneTexte 3"/>
          <p:cNvSpPr txBox="1"/>
          <p:nvPr/>
        </p:nvSpPr>
        <p:spPr>
          <a:xfrm>
            <a:off x="162407" y="1114067"/>
            <a:ext cx="11752517" cy="5478423"/>
          </a:xfrm>
          <a:prstGeom prst="rect">
            <a:avLst/>
          </a:prstGeom>
          <a:noFill/>
        </p:spPr>
        <p:txBody>
          <a:bodyPr wrap="square" rtlCol="0">
            <a:spAutoFit/>
          </a:bodyPr>
          <a:lstStyle/>
          <a:p>
            <a:r>
              <a:rPr lang="fr-FR" sz="1400" b="1" dirty="0" smtClean="0"/>
              <a:t>Exemple : déclaration d’un accueil extrascolaire (triennal) : 1</a:t>
            </a:r>
            <a:r>
              <a:rPr lang="fr-FR" sz="1400" b="1" baseline="30000" dirty="0" smtClean="0"/>
              <a:t>re</a:t>
            </a:r>
            <a:r>
              <a:rPr lang="fr-FR" sz="1400" b="1" dirty="0" smtClean="0"/>
              <a:t> étape : cliquer sur « ajouter un accueil sans hébergement »</a:t>
            </a:r>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smtClean="0"/>
          </a:p>
          <a:p>
            <a:r>
              <a:rPr lang="fr-FR" sz="1400" dirty="0" smtClean="0"/>
              <a:t>Si le local est enregistré par le SDJES </a:t>
            </a:r>
          </a:p>
          <a:p>
            <a:r>
              <a:rPr lang="fr-FR" sz="1400" dirty="0" smtClean="0"/>
              <a:t>dans l’application, renseignez </a:t>
            </a:r>
          </a:p>
          <a:p>
            <a:r>
              <a:rPr lang="fr-FR" sz="1400" dirty="0" smtClean="0"/>
              <a:t>la commune ou le code postal </a:t>
            </a:r>
          </a:p>
          <a:p>
            <a:r>
              <a:rPr lang="fr-FR" sz="1400" dirty="0" smtClean="0"/>
              <a:t>afin de repérer dans la liste </a:t>
            </a:r>
          </a:p>
          <a:p>
            <a:r>
              <a:rPr lang="fr-FR" sz="1400" dirty="0" smtClean="0"/>
              <a:t>le local souhaité</a:t>
            </a:r>
          </a:p>
          <a:p>
            <a:endParaRPr lang="fr-FR" sz="1400" dirty="0"/>
          </a:p>
          <a:p>
            <a:r>
              <a:rPr lang="fr-FR" sz="1400" dirty="0" smtClean="0"/>
              <a:t>A défaut, contactez le SDJES avant</a:t>
            </a:r>
          </a:p>
          <a:p>
            <a:r>
              <a:rPr lang="fr-FR" sz="1400" dirty="0"/>
              <a:t>d</a:t>
            </a:r>
            <a:r>
              <a:rPr lang="fr-FR" sz="1400" dirty="0" smtClean="0"/>
              <a:t>e poursuivre la déclaration</a:t>
            </a:r>
          </a:p>
          <a:p>
            <a:endParaRPr lang="fr-FR" sz="1400" dirty="0"/>
          </a:p>
          <a:p>
            <a:endParaRPr lang="fr-FR" sz="1400" dirty="0" smtClean="0"/>
          </a:p>
          <a:p>
            <a:endParaRPr lang="fr-FR" sz="1400" dirty="0"/>
          </a:p>
        </p:txBody>
      </p:sp>
      <p:pic>
        <p:nvPicPr>
          <p:cNvPr id="5" name="Image 4"/>
          <p:cNvPicPr>
            <a:picLocks noChangeAspect="1"/>
          </p:cNvPicPr>
          <p:nvPr/>
        </p:nvPicPr>
        <p:blipFill>
          <a:blip r:embed="rId3"/>
          <a:stretch>
            <a:fillRect/>
          </a:stretch>
        </p:blipFill>
        <p:spPr>
          <a:xfrm>
            <a:off x="178645" y="1541632"/>
            <a:ext cx="11456509" cy="19782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ZoneTexte 9"/>
          <p:cNvSpPr txBox="1"/>
          <p:nvPr/>
        </p:nvSpPr>
        <p:spPr>
          <a:xfrm>
            <a:off x="4615961" y="1890108"/>
            <a:ext cx="4334608" cy="276999"/>
          </a:xfrm>
          <a:prstGeom prst="rect">
            <a:avLst/>
          </a:prstGeom>
          <a:noFill/>
          <a:ln>
            <a:solidFill>
              <a:srgbClr val="C00000"/>
            </a:solidFill>
          </a:ln>
        </p:spPr>
        <p:txBody>
          <a:bodyPr wrap="square" rtlCol="0">
            <a:spAutoFit/>
          </a:bodyPr>
          <a:lstStyle/>
          <a:p>
            <a:r>
              <a:rPr lang="fr-FR" sz="1200" b="1" dirty="0" smtClean="0">
                <a:solidFill>
                  <a:srgbClr val="C00000"/>
                </a:solidFill>
              </a:rPr>
              <a:t> ! Date de début au moins 2 mois avant l’ouverture de l’accueil</a:t>
            </a:r>
            <a:endParaRPr lang="fr-FR" sz="1200" b="1" dirty="0">
              <a:solidFill>
                <a:srgbClr val="C00000"/>
              </a:solidFill>
            </a:endParaRPr>
          </a:p>
        </p:txBody>
      </p:sp>
      <p:sp>
        <p:nvSpPr>
          <p:cNvPr id="11" name="Flèche droite 10"/>
          <p:cNvSpPr/>
          <p:nvPr/>
        </p:nvSpPr>
        <p:spPr>
          <a:xfrm>
            <a:off x="10181492" y="3569678"/>
            <a:ext cx="764931" cy="3429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cliquer</a:t>
            </a:r>
            <a:endParaRPr lang="fr-FR" sz="1200" dirty="0"/>
          </a:p>
        </p:txBody>
      </p:sp>
      <p:sp>
        <p:nvSpPr>
          <p:cNvPr id="12" name="Flèche à angle droit 11"/>
          <p:cNvSpPr/>
          <p:nvPr/>
        </p:nvSpPr>
        <p:spPr>
          <a:xfrm rot="5400000">
            <a:off x="2305783" y="3113543"/>
            <a:ext cx="272561" cy="408843"/>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2662723" y="3234431"/>
            <a:ext cx="3121269" cy="276999"/>
          </a:xfrm>
          <a:prstGeom prst="rect">
            <a:avLst/>
          </a:prstGeom>
          <a:noFill/>
          <a:ln>
            <a:solidFill>
              <a:srgbClr val="C00000"/>
            </a:solidFill>
          </a:ln>
        </p:spPr>
        <p:txBody>
          <a:bodyPr wrap="square" rtlCol="0">
            <a:spAutoFit/>
          </a:bodyPr>
          <a:lstStyle/>
          <a:p>
            <a:r>
              <a:rPr lang="fr-FR" sz="1200" b="1" dirty="0" smtClean="0">
                <a:solidFill>
                  <a:srgbClr val="C00000"/>
                </a:solidFill>
              </a:rPr>
              <a:t>! A cocher afin de rattacher l’accueil à un local</a:t>
            </a:r>
            <a:endParaRPr lang="fr-FR" sz="1200" b="1" dirty="0">
              <a:solidFill>
                <a:srgbClr val="C00000"/>
              </a:solidFill>
            </a:endParaRPr>
          </a:p>
        </p:txBody>
      </p:sp>
      <p:sp>
        <p:nvSpPr>
          <p:cNvPr id="15" name="Flèche courbée vers la droite 14"/>
          <p:cNvSpPr/>
          <p:nvPr/>
        </p:nvSpPr>
        <p:spPr>
          <a:xfrm>
            <a:off x="3021439" y="3481276"/>
            <a:ext cx="290147" cy="823510"/>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6" name="Image 15"/>
          <p:cNvPicPr>
            <a:picLocks noChangeAspect="1"/>
          </p:cNvPicPr>
          <p:nvPr/>
        </p:nvPicPr>
        <p:blipFill>
          <a:blip r:embed="rId4"/>
          <a:stretch>
            <a:fillRect/>
          </a:stretch>
        </p:blipFill>
        <p:spPr>
          <a:xfrm>
            <a:off x="2909276" y="4400222"/>
            <a:ext cx="8873882" cy="1009167"/>
          </a:xfrm>
          <a:prstGeom prst="roundRect">
            <a:avLst>
              <a:gd name="adj" fmla="val 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9694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14</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pic>
        <p:nvPicPr>
          <p:cNvPr id="4" name="Image 3"/>
          <p:cNvPicPr>
            <a:picLocks noChangeAspect="1"/>
          </p:cNvPicPr>
          <p:nvPr/>
        </p:nvPicPr>
        <p:blipFill>
          <a:blip r:embed="rId3"/>
          <a:stretch>
            <a:fillRect/>
          </a:stretch>
        </p:blipFill>
        <p:spPr>
          <a:xfrm>
            <a:off x="776215" y="1162554"/>
            <a:ext cx="10858939" cy="4297965"/>
          </a:xfrm>
          <a:prstGeom prst="rect">
            <a:avLst/>
          </a:prstGeom>
        </p:spPr>
      </p:pic>
      <p:pic>
        <p:nvPicPr>
          <p:cNvPr id="6" name="Image 5"/>
          <p:cNvPicPr>
            <a:picLocks noChangeAspect="1"/>
          </p:cNvPicPr>
          <p:nvPr/>
        </p:nvPicPr>
        <p:blipFill>
          <a:blip r:embed="rId4"/>
          <a:stretch>
            <a:fillRect/>
          </a:stretch>
        </p:blipFill>
        <p:spPr>
          <a:xfrm>
            <a:off x="7825154" y="5525043"/>
            <a:ext cx="4024658" cy="723470"/>
          </a:xfrm>
          <a:prstGeom prst="rect">
            <a:avLst/>
          </a:prstGeom>
        </p:spPr>
      </p:pic>
      <p:sp>
        <p:nvSpPr>
          <p:cNvPr id="10" name="Rectangle à coins arrondis 9"/>
          <p:cNvSpPr/>
          <p:nvPr/>
        </p:nvSpPr>
        <p:spPr>
          <a:xfrm>
            <a:off x="9671540" y="5691610"/>
            <a:ext cx="844062" cy="33410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Au choix</a:t>
            </a:r>
            <a:endParaRPr lang="fr-FR" sz="1200" dirty="0"/>
          </a:p>
        </p:txBody>
      </p:sp>
      <p:sp>
        <p:nvSpPr>
          <p:cNvPr id="12" name="Flèche droite 11"/>
          <p:cNvSpPr/>
          <p:nvPr/>
        </p:nvSpPr>
        <p:spPr>
          <a:xfrm>
            <a:off x="10604989" y="5797361"/>
            <a:ext cx="290146" cy="17883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nvSpPr>
        <p:spPr>
          <a:xfrm>
            <a:off x="9316205" y="5774150"/>
            <a:ext cx="281353" cy="20204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920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15</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11" name="ZoneTexte 10"/>
          <p:cNvSpPr txBox="1"/>
          <p:nvPr/>
        </p:nvSpPr>
        <p:spPr>
          <a:xfrm>
            <a:off x="134471" y="1216476"/>
            <a:ext cx="11743764" cy="5478423"/>
          </a:xfrm>
          <a:prstGeom prst="rect">
            <a:avLst/>
          </a:prstGeom>
          <a:noFill/>
        </p:spPr>
        <p:txBody>
          <a:bodyPr wrap="square" rtlCol="0">
            <a:spAutoFit/>
          </a:bodyPr>
          <a:lstStyle/>
          <a:p>
            <a:r>
              <a:rPr lang="fr-FR" sz="1400" b="1" dirty="0" smtClean="0"/>
              <a:t>En cliquant sur « enregistré » : des alertes automatiques peuvent s’afficher :</a:t>
            </a:r>
          </a:p>
          <a:p>
            <a:endParaRPr lang="fr-FR" sz="1400" dirty="0" smtClean="0"/>
          </a:p>
          <a:p>
            <a:r>
              <a:rPr lang="fr-FR" sz="1400" dirty="0" smtClean="0"/>
              <a:t>		</a:t>
            </a:r>
          </a:p>
          <a:p>
            <a:r>
              <a:rPr lang="fr-FR" sz="1400" dirty="0"/>
              <a:t>	</a:t>
            </a:r>
            <a:r>
              <a:rPr lang="fr-FR" sz="1400" dirty="0" smtClean="0"/>
              <a:t>		</a:t>
            </a:r>
            <a:r>
              <a:rPr lang="fr-FR" sz="1200" dirty="0" smtClean="0"/>
              <a:t>Cliquer sur « annuler pour </a:t>
            </a:r>
          </a:p>
          <a:p>
            <a:r>
              <a:rPr lang="fr-FR" sz="1200" dirty="0" smtClean="0"/>
              <a:t>			modifier votre déclaration</a:t>
            </a:r>
          </a:p>
          <a:p>
            <a:endParaRPr lang="fr-FR" sz="1400" b="1" dirty="0"/>
          </a:p>
          <a:p>
            <a:endParaRPr lang="fr-FR" sz="1400" b="1" dirty="0" smtClean="0"/>
          </a:p>
          <a:p>
            <a:endParaRPr lang="fr-FR" sz="1400" b="1" dirty="0"/>
          </a:p>
          <a:p>
            <a:endParaRPr lang="fr-FR" sz="1400" b="1" dirty="0" smtClean="0"/>
          </a:p>
          <a:p>
            <a:endParaRPr lang="fr-FR" sz="1400" b="1" dirty="0" smtClean="0"/>
          </a:p>
          <a:p>
            <a:r>
              <a:rPr lang="fr-FR" sz="1200" dirty="0" smtClean="0"/>
              <a:t>Après </a:t>
            </a:r>
            <a:r>
              <a:rPr lang="fr-FR" sz="1200" dirty="0"/>
              <a:t>avoir </a:t>
            </a:r>
            <a:r>
              <a:rPr lang="fr-FR" sz="1200" dirty="0" smtClean="0"/>
              <a:t>effectué les modifications </a:t>
            </a:r>
          </a:p>
          <a:p>
            <a:r>
              <a:rPr lang="fr-FR" sz="1200" dirty="0" smtClean="0"/>
              <a:t>et après avoir « enregistré », la </a:t>
            </a:r>
          </a:p>
          <a:p>
            <a:r>
              <a:rPr lang="fr-FR" sz="1200" dirty="0" smtClean="0"/>
              <a:t>déclaration sur l’honneur est à signer.</a:t>
            </a:r>
          </a:p>
          <a:p>
            <a:r>
              <a:rPr lang="fr-FR" sz="1200" dirty="0" smtClean="0"/>
              <a:t>Puis cliquez sur « déposer »</a:t>
            </a:r>
            <a:endParaRPr lang="fr-FR" sz="1200" dirty="0"/>
          </a:p>
          <a:p>
            <a:endParaRPr lang="fr-FR" sz="1400" b="1" dirty="0"/>
          </a:p>
          <a:p>
            <a:r>
              <a:rPr lang="fr-FR" sz="1200" dirty="0" smtClean="0"/>
              <a:t>A cette étape, la déclaration apparaît </a:t>
            </a:r>
          </a:p>
          <a:p>
            <a:r>
              <a:rPr lang="fr-FR" sz="1200" dirty="0" smtClean="0"/>
              <a:t>sur l’interface GAM </a:t>
            </a:r>
          </a:p>
          <a:p>
            <a:endParaRPr lang="fr-FR" sz="1200" dirty="0" smtClean="0"/>
          </a:p>
          <a:p>
            <a:endParaRPr lang="fr-FR" sz="1200" dirty="0"/>
          </a:p>
          <a:p>
            <a:endParaRPr lang="fr-FR" sz="1200" dirty="0"/>
          </a:p>
          <a:p>
            <a:r>
              <a:rPr lang="fr-FR" sz="1200" dirty="0" smtClean="0"/>
              <a:t>A cette étape, vous pouvez </a:t>
            </a:r>
            <a:r>
              <a:rPr lang="fr-FR" sz="1200" u="sng" dirty="0" smtClean="0"/>
              <a:t>imprimer l’accusé de réception </a:t>
            </a:r>
            <a:r>
              <a:rPr lang="fr-FR" sz="1200" dirty="0" smtClean="0"/>
              <a:t>de la déclaration « provisoire ». </a:t>
            </a:r>
          </a:p>
          <a:p>
            <a:r>
              <a:rPr lang="fr-FR" sz="1200" dirty="0" smtClean="0"/>
              <a:t>Elle ne sera effective en effet qu’après avoir renseigné la fiche complémentaire (complétude et conformité).</a:t>
            </a:r>
          </a:p>
          <a:p>
            <a:r>
              <a:rPr lang="fr-FR" sz="1200" dirty="0" smtClean="0"/>
              <a:t>Pour se faire, le SDJES doit d’abord viser la déclaration initiale.</a:t>
            </a:r>
            <a:endParaRPr lang="fr-FR" sz="1200" dirty="0"/>
          </a:p>
          <a:p>
            <a:endParaRPr lang="fr-FR" sz="1400" b="1" dirty="0" smtClean="0"/>
          </a:p>
          <a:p>
            <a:endParaRPr lang="fr-FR" sz="1400" b="1" dirty="0" smtClean="0"/>
          </a:p>
          <a:p>
            <a:r>
              <a:rPr lang="fr-FR" sz="1400" b="1" dirty="0" smtClean="0"/>
              <a:t> </a:t>
            </a:r>
            <a:endParaRPr lang="fr-FR" sz="1400" b="1" dirty="0"/>
          </a:p>
        </p:txBody>
      </p:sp>
      <p:pic>
        <p:nvPicPr>
          <p:cNvPr id="14" name="Image 13"/>
          <p:cNvPicPr>
            <a:picLocks noChangeAspect="1"/>
          </p:cNvPicPr>
          <p:nvPr/>
        </p:nvPicPr>
        <p:blipFill>
          <a:blip r:embed="rId3"/>
          <a:stretch>
            <a:fillRect/>
          </a:stretch>
        </p:blipFill>
        <p:spPr>
          <a:xfrm>
            <a:off x="5300724" y="1529639"/>
            <a:ext cx="5262805" cy="1465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Image 15"/>
          <p:cNvPicPr>
            <a:picLocks noChangeAspect="1"/>
          </p:cNvPicPr>
          <p:nvPr/>
        </p:nvPicPr>
        <p:blipFill>
          <a:blip r:embed="rId4"/>
          <a:stretch>
            <a:fillRect/>
          </a:stretch>
        </p:blipFill>
        <p:spPr>
          <a:xfrm>
            <a:off x="2812354" y="3179082"/>
            <a:ext cx="7918967" cy="18077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 name="Image 16"/>
          <p:cNvPicPr>
            <a:picLocks noChangeAspect="1"/>
          </p:cNvPicPr>
          <p:nvPr/>
        </p:nvPicPr>
        <p:blipFill>
          <a:blip r:embed="rId5"/>
          <a:stretch>
            <a:fillRect/>
          </a:stretch>
        </p:blipFill>
        <p:spPr>
          <a:xfrm>
            <a:off x="6990827" y="5112912"/>
            <a:ext cx="2511459" cy="10933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8" name="Flèche vers le bas 17"/>
          <p:cNvSpPr/>
          <p:nvPr/>
        </p:nvSpPr>
        <p:spPr>
          <a:xfrm>
            <a:off x="9390185" y="1055077"/>
            <a:ext cx="272561" cy="36048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8176846" y="677008"/>
            <a:ext cx="2681654" cy="30773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Chaque déclaration obtient un numéro</a:t>
            </a:r>
            <a:endParaRPr lang="fr-FR" sz="1200" dirty="0"/>
          </a:p>
        </p:txBody>
      </p:sp>
    </p:spTree>
    <p:extLst>
      <p:ext uri="{BB962C8B-B14F-4D97-AF65-F5344CB8AC3E}">
        <p14:creationId xmlns:p14="http://schemas.microsoft.com/office/powerpoint/2010/main" val="208363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16</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5" name="ZoneTexte 4"/>
          <p:cNvSpPr txBox="1"/>
          <p:nvPr/>
        </p:nvSpPr>
        <p:spPr>
          <a:xfrm>
            <a:off x="619427" y="1212606"/>
            <a:ext cx="11089341" cy="5416868"/>
          </a:xfrm>
          <a:prstGeom prst="rect">
            <a:avLst/>
          </a:prstGeom>
          <a:noFill/>
        </p:spPr>
        <p:txBody>
          <a:bodyPr wrap="square" rtlCol="0">
            <a:spAutoFit/>
          </a:bodyPr>
          <a:lstStyle/>
          <a:p>
            <a:r>
              <a:rPr lang="fr-FR" sz="1400" b="1" dirty="0" smtClean="0"/>
              <a:t>Interface GAM : Déclaration visée</a:t>
            </a:r>
            <a:r>
              <a:rPr lang="fr-FR" sz="1400" dirty="0"/>
              <a:t> </a:t>
            </a:r>
            <a:r>
              <a:rPr lang="fr-FR" sz="1400" dirty="0" smtClean="0"/>
              <a:t>				</a:t>
            </a:r>
            <a:endParaRPr lang="fr-FR" sz="1400" b="1" dirty="0" smtClean="0"/>
          </a:p>
          <a:p>
            <a:endParaRPr lang="fr-FR" sz="1400" dirty="0"/>
          </a:p>
          <a:p>
            <a:endParaRPr lang="fr-FR" sz="1400" dirty="0" smtClean="0"/>
          </a:p>
          <a:p>
            <a:endParaRPr lang="fr-FR" sz="1400" dirty="0"/>
          </a:p>
          <a:p>
            <a:endParaRPr lang="fr-FR" sz="800" dirty="0"/>
          </a:p>
          <a:p>
            <a:endParaRPr lang="fr-FR" sz="800" dirty="0" smtClean="0"/>
          </a:p>
          <a:p>
            <a:endParaRPr lang="fr-FR" sz="800" dirty="0" smtClean="0"/>
          </a:p>
          <a:p>
            <a:r>
              <a:rPr lang="fr-FR" sz="1400" b="1" dirty="0"/>
              <a:t>Interface TAM : suivi des déclarations via le pavé des alertes</a:t>
            </a:r>
          </a:p>
          <a:p>
            <a:endParaRPr lang="fr-FR" sz="1400" dirty="0" smtClean="0"/>
          </a:p>
          <a:p>
            <a:endParaRPr lang="fr-FR" sz="1400" dirty="0"/>
          </a:p>
          <a:p>
            <a:endParaRPr lang="fr-FR" sz="1400" dirty="0" smtClean="0"/>
          </a:p>
          <a:p>
            <a:endParaRPr lang="fr-FR" sz="1400" dirty="0" smtClean="0"/>
          </a:p>
          <a:p>
            <a:endParaRPr lang="fr-FR" sz="1400" dirty="0"/>
          </a:p>
          <a:p>
            <a:r>
              <a:rPr lang="fr-FR" sz="1200" dirty="0" smtClean="0">
                <a:solidFill>
                  <a:srgbClr val="C00000"/>
                </a:solidFill>
              </a:rPr>
              <a:t>Le visa du SDJES</a:t>
            </a:r>
          </a:p>
          <a:p>
            <a:r>
              <a:rPr lang="fr-FR" sz="1200" dirty="0" smtClean="0">
                <a:solidFill>
                  <a:srgbClr val="C00000"/>
                </a:solidFill>
              </a:rPr>
              <a:t>peut donner lieu </a:t>
            </a:r>
          </a:p>
          <a:p>
            <a:r>
              <a:rPr lang="fr-FR" sz="1200" dirty="0" smtClean="0">
                <a:solidFill>
                  <a:srgbClr val="C00000"/>
                </a:solidFill>
              </a:rPr>
              <a:t>à des rappels d’alertes</a:t>
            </a:r>
          </a:p>
          <a:p>
            <a:r>
              <a:rPr lang="fr-FR" sz="1200" dirty="0" smtClean="0">
                <a:solidFill>
                  <a:srgbClr val="C00000"/>
                </a:solidFill>
              </a:rPr>
              <a:t>voire à de nouvelles</a:t>
            </a:r>
          </a:p>
          <a:p>
            <a:endParaRPr lang="fr-FR" sz="1200" dirty="0" smtClean="0"/>
          </a:p>
          <a:p>
            <a:endParaRPr lang="fr-FR" sz="1200" dirty="0"/>
          </a:p>
          <a:p>
            <a:endParaRPr lang="fr-FR" sz="1200" dirty="0" smtClean="0"/>
          </a:p>
          <a:p>
            <a:endParaRPr lang="fr-FR" sz="1200" dirty="0"/>
          </a:p>
          <a:p>
            <a:endParaRPr lang="fr-FR" sz="1200" dirty="0" smtClean="0"/>
          </a:p>
          <a:p>
            <a:endParaRPr lang="fr-FR" sz="1400" dirty="0"/>
          </a:p>
          <a:p>
            <a:endParaRPr lang="fr-FR" sz="1400" dirty="0" smtClean="0"/>
          </a:p>
          <a:p>
            <a:endParaRPr lang="fr-FR" sz="1400" dirty="0"/>
          </a:p>
          <a:p>
            <a:endParaRPr lang="fr-FR" sz="1400" dirty="0" smtClean="0"/>
          </a:p>
          <a:p>
            <a:endParaRPr lang="fr-FR" dirty="0"/>
          </a:p>
        </p:txBody>
      </p:sp>
      <p:pic>
        <p:nvPicPr>
          <p:cNvPr id="6" name="Image 5"/>
          <p:cNvPicPr>
            <a:picLocks noChangeAspect="1"/>
          </p:cNvPicPr>
          <p:nvPr/>
        </p:nvPicPr>
        <p:blipFill>
          <a:blip r:embed="rId3"/>
          <a:stretch>
            <a:fillRect/>
          </a:stretch>
        </p:blipFill>
        <p:spPr>
          <a:xfrm>
            <a:off x="1643478" y="1533026"/>
            <a:ext cx="9847368" cy="938745"/>
          </a:xfrm>
          <a:prstGeom prst="rect">
            <a:avLst/>
          </a:prstGeom>
        </p:spPr>
      </p:pic>
      <p:pic>
        <p:nvPicPr>
          <p:cNvPr id="10" name="Image 9"/>
          <p:cNvPicPr>
            <a:picLocks noChangeAspect="1"/>
          </p:cNvPicPr>
          <p:nvPr/>
        </p:nvPicPr>
        <p:blipFill>
          <a:blip r:embed="rId4"/>
          <a:stretch>
            <a:fillRect/>
          </a:stretch>
        </p:blipFill>
        <p:spPr>
          <a:xfrm>
            <a:off x="2425028" y="2704317"/>
            <a:ext cx="3613638" cy="2278027"/>
          </a:xfrm>
          <a:prstGeom prst="rect">
            <a:avLst/>
          </a:prstGeom>
        </p:spPr>
      </p:pic>
      <p:sp>
        <p:nvSpPr>
          <p:cNvPr id="18" name="Accolade ouvrante 17"/>
          <p:cNvSpPr/>
          <p:nvPr/>
        </p:nvSpPr>
        <p:spPr>
          <a:xfrm>
            <a:off x="2161728" y="3824704"/>
            <a:ext cx="175847" cy="761261"/>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9" name="Image 18"/>
          <p:cNvPicPr>
            <a:picLocks noChangeAspect="1"/>
          </p:cNvPicPr>
          <p:nvPr/>
        </p:nvPicPr>
        <p:blipFill>
          <a:blip r:embed="rId5"/>
          <a:stretch>
            <a:fillRect/>
          </a:stretch>
        </p:blipFill>
        <p:spPr>
          <a:xfrm>
            <a:off x="1643478" y="5010388"/>
            <a:ext cx="9024522" cy="11266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 name="Flèche courbée vers la gauche 19"/>
          <p:cNvSpPr/>
          <p:nvPr/>
        </p:nvSpPr>
        <p:spPr>
          <a:xfrm>
            <a:off x="4231847" y="3644526"/>
            <a:ext cx="518746" cy="1960685"/>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Rectangle à coins arrondis 20"/>
          <p:cNvSpPr/>
          <p:nvPr/>
        </p:nvSpPr>
        <p:spPr>
          <a:xfrm>
            <a:off x="4862135" y="4973489"/>
            <a:ext cx="2426677" cy="42325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Cliquez et la déclaration apparait !</a:t>
            </a:r>
            <a:endParaRPr lang="fr-FR" sz="1200" dirty="0"/>
          </a:p>
        </p:txBody>
      </p:sp>
    </p:spTree>
    <p:extLst>
      <p:ext uri="{BB962C8B-B14F-4D97-AF65-F5344CB8AC3E}">
        <p14:creationId xmlns:p14="http://schemas.microsoft.com/office/powerpoint/2010/main" val="220620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17</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5" name="ZoneTexte 4"/>
          <p:cNvSpPr txBox="1"/>
          <p:nvPr/>
        </p:nvSpPr>
        <p:spPr>
          <a:xfrm>
            <a:off x="597877" y="1344668"/>
            <a:ext cx="11157437" cy="5262979"/>
          </a:xfrm>
          <a:prstGeom prst="rect">
            <a:avLst/>
          </a:prstGeom>
          <a:noFill/>
        </p:spPr>
        <p:txBody>
          <a:bodyPr wrap="square" rtlCol="0">
            <a:spAutoFit/>
          </a:bodyPr>
          <a:lstStyle/>
          <a:p>
            <a:r>
              <a:rPr lang="fr-FR" sz="1400" b="1" dirty="0" smtClean="0"/>
              <a:t>2</a:t>
            </a:r>
            <a:r>
              <a:rPr lang="fr-FR" sz="1400" b="1" baseline="30000" dirty="0" smtClean="0"/>
              <a:t>ème</a:t>
            </a:r>
            <a:r>
              <a:rPr lang="fr-FR" sz="1400" b="1" dirty="0" smtClean="0"/>
              <a:t> étape de la déclaration : renseigner la fiche complémentaire, 8 jours </a:t>
            </a:r>
            <a:r>
              <a:rPr lang="fr-FR" sz="1400" b="1" u="sng" dirty="0" smtClean="0"/>
              <a:t>au plus tard </a:t>
            </a:r>
            <a:r>
              <a:rPr lang="fr-FR" sz="1400" b="1" dirty="0" smtClean="0"/>
              <a:t>avant le début de l’accueil</a:t>
            </a:r>
            <a:endParaRPr lang="fr-FR" sz="1400" b="1" dirty="0"/>
          </a:p>
          <a:p>
            <a:endParaRPr lang="fr-FR" sz="1400" dirty="0" smtClean="0"/>
          </a:p>
          <a:p>
            <a:r>
              <a:rPr lang="fr-FR" sz="1400" dirty="0" smtClean="0"/>
              <a:t>- Cliquez sur le numéro de la déclaration : </a:t>
            </a:r>
            <a:endParaRPr lang="fr-FR" sz="1400" dirty="0"/>
          </a:p>
          <a:p>
            <a:endParaRPr lang="fr-FR" sz="1400" dirty="0" smtClean="0"/>
          </a:p>
          <a:p>
            <a:endParaRPr lang="fr-FR" sz="1400" dirty="0" smtClean="0"/>
          </a:p>
          <a:p>
            <a:r>
              <a:rPr lang="fr-FR" sz="1400" dirty="0" smtClean="0"/>
              <a:t>- Sélectionnez l’année en cours et la période :</a:t>
            </a:r>
            <a:endParaRPr lang="fr-FR" sz="1400" dirty="0"/>
          </a:p>
          <a:p>
            <a:endParaRPr lang="fr-FR" sz="1400" dirty="0" smtClean="0"/>
          </a:p>
          <a:p>
            <a:endParaRPr lang="fr-FR" sz="1400" dirty="0"/>
          </a:p>
          <a:p>
            <a:pPr marL="285750" indent="-285750">
              <a:buFontTx/>
              <a:buChar char="-"/>
            </a:pPr>
            <a:r>
              <a:rPr lang="fr-FR" sz="1400" dirty="0" smtClean="0"/>
              <a:t>Renseignez tous les onglets et cocher les cases avec précision :</a:t>
            </a:r>
          </a:p>
          <a:p>
            <a:r>
              <a:rPr lang="fr-FR" sz="1400" dirty="0" smtClean="0"/>
              <a:t>(locaux, dates, effectifs, équipe encadrement….)</a:t>
            </a:r>
          </a:p>
          <a:p>
            <a:endParaRPr lang="fr-FR" sz="1400" dirty="0"/>
          </a:p>
          <a:p>
            <a:endParaRPr lang="fr-FR" sz="1400" dirty="0" smtClean="0"/>
          </a:p>
          <a:p>
            <a:endParaRPr lang="fr-FR" sz="1400" dirty="0"/>
          </a:p>
          <a:p>
            <a:endParaRPr lang="fr-FR" sz="1400" dirty="0" smtClean="0"/>
          </a:p>
          <a:p>
            <a:r>
              <a:rPr lang="fr-FR" sz="1400" dirty="0" smtClean="0"/>
              <a:t>Cela suppose au préalable d’avoir créé les fiches intervenants prenant </a:t>
            </a:r>
          </a:p>
          <a:p>
            <a:r>
              <a:rPr lang="fr-FR" sz="1400" dirty="0"/>
              <a:t>a</a:t>
            </a:r>
            <a:r>
              <a:rPr lang="fr-FR" sz="1400" dirty="0" smtClean="0"/>
              <a:t>ppui sur la CNI ou l’extrait de l’acte de naissance </a:t>
            </a:r>
            <a:r>
              <a:rPr lang="fr-FR" sz="1400" dirty="0"/>
              <a:t>et de « tous » </a:t>
            </a:r>
            <a:endParaRPr lang="fr-FR" sz="1400" dirty="0" smtClean="0"/>
          </a:p>
          <a:p>
            <a:r>
              <a:rPr lang="fr-FR" sz="1400" dirty="0" smtClean="0"/>
              <a:t>(</a:t>
            </a:r>
            <a:r>
              <a:rPr lang="fr-FR" sz="1400" dirty="0"/>
              <a:t>actifs/inactifs)  </a:t>
            </a:r>
            <a:r>
              <a:rPr lang="fr-FR" sz="1400" dirty="0" smtClean="0"/>
              <a:t>les sélectionner :</a:t>
            </a:r>
            <a:endParaRPr lang="fr-FR" sz="1400" dirty="0"/>
          </a:p>
          <a:p>
            <a:r>
              <a:rPr lang="fr-FR" sz="1400" dirty="0" smtClean="0"/>
              <a:t>En page d’accueil, cliquez sur le bandeau bleu « intervenants/familles</a:t>
            </a:r>
          </a:p>
          <a:p>
            <a:r>
              <a:rPr lang="fr-FR" sz="1400" dirty="0"/>
              <a:t>d</a:t>
            </a:r>
            <a:r>
              <a:rPr lang="fr-FR" sz="1400" dirty="0" smtClean="0"/>
              <a:t>’accueil » puis en bas à droite :</a:t>
            </a:r>
          </a:p>
          <a:p>
            <a:endParaRPr lang="fr-FR" sz="1400" dirty="0"/>
          </a:p>
          <a:p>
            <a:endParaRPr lang="fr-FR" sz="1400" dirty="0" smtClean="0"/>
          </a:p>
          <a:p>
            <a:endParaRPr lang="fr-FR" sz="1400" dirty="0"/>
          </a:p>
          <a:p>
            <a:endParaRPr lang="fr-FR" sz="1400" dirty="0" smtClean="0"/>
          </a:p>
          <a:p>
            <a:endParaRPr lang="fr-FR" sz="1400" dirty="0"/>
          </a:p>
        </p:txBody>
      </p:sp>
      <p:pic>
        <p:nvPicPr>
          <p:cNvPr id="10" name="Image 9"/>
          <p:cNvPicPr>
            <a:picLocks noChangeAspect="1"/>
          </p:cNvPicPr>
          <p:nvPr/>
        </p:nvPicPr>
        <p:blipFill>
          <a:blip r:embed="rId3"/>
          <a:stretch>
            <a:fillRect/>
          </a:stretch>
        </p:blipFill>
        <p:spPr>
          <a:xfrm>
            <a:off x="3715000" y="1714000"/>
            <a:ext cx="1667108" cy="504895"/>
          </a:xfrm>
          <a:prstGeom prst="rect">
            <a:avLst/>
          </a:prstGeom>
        </p:spPr>
      </p:pic>
      <p:pic>
        <p:nvPicPr>
          <p:cNvPr id="11" name="Image 10"/>
          <p:cNvPicPr>
            <a:picLocks noChangeAspect="1"/>
          </p:cNvPicPr>
          <p:nvPr/>
        </p:nvPicPr>
        <p:blipFill>
          <a:blip r:embed="rId4"/>
          <a:stretch>
            <a:fillRect/>
          </a:stretch>
        </p:blipFill>
        <p:spPr>
          <a:xfrm>
            <a:off x="4071086" y="2288145"/>
            <a:ext cx="6596914" cy="669476"/>
          </a:xfrm>
          <a:prstGeom prst="rect">
            <a:avLst/>
          </a:prstGeom>
        </p:spPr>
      </p:pic>
      <p:cxnSp>
        <p:nvCxnSpPr>
          <p:cNvPr id="14" name="Connecteur droit avec flèche 13"/>
          <p:cNvCxnSpPr/>
          <p:nvPr/>
        </p:nvCxnSpPr>
        <p:spPr>
          <a:xfrm flipH="1">
            <a:off x="8675077" y="2118946"/>
            <a:ext cx="180240" cy="5039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à coins arrondis 15"/>
          <p:cNvSpPr/>
          <p:nvPr/>
        </p:nvSpPr>
        <p:spPr>
          <a:xfrm>
            <a:off x="8855317" y="1698619"/>
            <a:ext cx="2779837" cy="5622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24 : année en cours</a:t>
            </a:r>
          </a:p>
          <a:p>
            <a:pPr algn="ctr"/>
            <a:r>
              <a:rPr lang="fr-FR" sz="1200" dirty="0" smtClean="0"/>
              <a:t>T : Toussaint</a:t>
            </a:r>
          </a:p>
          <a:p>
            <a:pPr algn="ctr"/>
            <a:r>
              <a:rPr lang="fr-FR" sz="1200" dirty="0" smtClean="0"/>
              <a:t>01 : la 1</a:t>
            </a:r>
            <a:r>
              <a:rPr lang="fr-FR" sz="1200" baseline="30000" dirty="0" smtClean="0"/>
              <a:t>ère</a:t>
            </a:r>
            <a:r>
              <a:rPr lang="fr-FR" sz="1200" dirty="0" smtClean="0"/>
              <a:t> déclaration à cette période</a:t>
            </a:r>
            <a:endParaRPr lang="fr-FR" sz="1200" dirty="0"/>
          </a:p>
        </p:txBody>
      </p:sp>
      <p:pic>
        <p:nvPicPr>
          <p:cNvPr id="4" name="Image 3"/>
          <p:cNvPicPr>
            <a:picLocks noChangeAspect="1"/>
          </p:cNvPicPr>
          <p:nvPr/>
        </p:nvPicPr>
        <p:blipFill>
          <a:blip r:embed="rId5"/>
          <a:stretch>
            <a:fillRect/>
          </a:stretch>
        </p:blipFill>
        <p:spPr>
          <a:xfrm>
            <a:off x="2859146" y="3558417"/>
            <a:ext cx="2657846" cy="3620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Flèche vers le haut 11"/>
          <p:cNvSpPr/>
          <p:nvPr/>
        </p:nvSpPr>
        <p:spPr>
          <a:xfrm>
            <a:off x="3138005" y="3866714"/>
            <a:ext cx="316523" cy="41551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6"/>
          <a:stretch>
            <a:fillRect/>
          </a:stretch>
        </p:blipFill>
        <p:spPr>
          <a:xfrm>
            <a:off x="6008002" y="3079428"/>
            <a:ext cx="5514390" cy="30765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 14"/>
          <p:cNvPicPr>
            <a:picLocks noChangeAspect="1"/>
          </p:cNvPicPr>
          <p:nvPr/>
        </p:nvPicPr>
        <p:blipFill>
          <a:blip r:embed="rId7"/>
          <a:stretch>
            <a:fillRect/>
          </a:stretch>
        </p:blipFill>
        <p:spPr>
          <a:xfrm>
            <a:off x="3605953" y="5259940"/>
            <a:ext cx="1257475" cy="8644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7" name="Flèche droite 16"/>
          <p:cNvSpPr/>
          <p:nvPr/>
        </p:nvSpPr>
        <p:spPr>
          <a:xfrm>
            <a:off x="4941277" y="5380892"/>
            <a:ext cx="764931" cy="26377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573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18</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5" name="ZoneTexte 4"/>
          <p:cNvSpPr txBox="1"/>
          <p:nvPr/>
        </p:nvSpPr>
        <p:spPr>
          <a:xfrm>
            <a:off x="715107" y="1225768"/>
            <a:ext cx="10591801" cy="4616648"/>
          </a:xfrm>
          <a:prstGeom prst="rect">
            <a:avLst/>
          </a:prstGeom>
          <a:noFill/>
        </p:spPr>
        <p:txBody>
          <a:bodyPr wrap="square" rtlCol="0">
            <a:spAutoFit/>
          </a:bodyPr>
          <a:lstStyle/>
          <a:p>
            <a:r>
              <a:rPr lang="fr-FR" sz="1400" dirty="0" smtClean="0"/>
              <a:t>Lorsqu’elle la fiche complémentaire (FC) est renseignée, enregistrée et déposée alors elle est prête à être visée par le SDJES et disparaît de </a:t>
            </a:r>
            <a:r>
              <a:rPr lang="fr-FR" sz="1400" dirty="0"/>
              <a:t>l’interface </a:t>
            </a:r>
            <a:r>
              <a:rPr lang="fr-FR" sz="1400" dirty="0" smtClean="0"/>
              <a:t>TAM le temps de l’instruction</a:t>
            </a:r>
            <a:endParaRPr lang="fr-FR" sz="1400" dirty="0"/>
          </a:p>
          <a:p>
            <a:endParaRPr lang="fr-FR" sz="1400" dirty="0" smtClean="0"/>
          </a:p>
          <a:p>
            <a:r>
              <a:rPr lang="fr-FR" sz="1400" dirty="0" smtClean="0"/>
              <a:t>Le visa du SDJES peut donner lieu à des alertes qui apparaitront sur le pavé bleu en page d’accueil sur TAM :</a:t>
            </a:r>
          </a:p>
          <a:p>
            <a:r>
              <a:rPr lang="fr-FR" sz="1400" b="1" dirty="0" smtClean="0"/>
              <a:t>		Nomenclature des alertes :</a:t>
            </a:r>
            <a:r>
              <a:rPr lang="fr-FR" sz="1400" dirty="0" smtClean="0"/>
              <a:t>			</a:t>
            </a:r>
            <a:r>
              <a:rPr lang="fr-FR" sz="1400" b="1" dirty="0" smtClean="0"/>
              <a:t>Suites à donner par le déclarant :</a:t>
            </a:r>
          </a:p>
          <a:p>
            <a:endParaRPr lang="fr-FR" sz="1400" b="1" dirty="0" smtClean="0"/>
          </a:p>
          <a:p>
            <a:r>
              <a:rPr lang="fr-FR" sz="1400" dirty="0"/>
              <a:t>	</a:t>
            </a:r>
            <a:r>
              <a:rPr lang="fr-FR" sz="1400" dirty="0" smtClean="0"/>
              <a:t>					- </a:t>
            </a:r>
            <a:r>
              <a:rPr lang="fr-FR" sz="1400" dirty="0" smtClean="0">
                <a:solidFill>
                  <a:srgbClr val="7030A0"/>
                </a:solidFill>
              </a:rPr>
              <a:t>FC à saisir 8 jours avant le début de l’accueil</a:t>
            </a:r>
          </a:p>
          <a:p>
            <a:r>
              <a:rPr lang="fr-FR" sz="1400" dirty="0"/>
              <a:t>	</a:t>
            </a:r>
            <a:r>
              <a:rPr lang="fr-FR" sz="1400" dirty="0" smtClean="0"/>
              <a:t>					- </a:t>
            </a:r>
            <a:r>
              <a:rPr lang="fr-FR" sz="1400" dirty="0" smtClean="0">
                <a:solidFill>
                  <a:srgbClr val="7030A0"/>
                </a:solidFill>
              </a:rPr>
              <a:t>contacter le SDJES</a:t>
            </a:r>
            <a:r>
              <a:rPr lang="fr-FR" sz="1400" dirty="0" smtClean="0">
                <a:solidFill>
                  <a:srgbClr val="C00000"/>
                </a:solidFill>
              </a:rPr>
              <a:t>*</a:t>
            </a:r>
          </a:p>
          <a:p>
            <a:r>
              <a:rPr lang="fr-FR" sz="1400" dirty="0"/>
              <a:t>	</a:t>
            </a:r>
            <a:r>
              <a:rPr lang="fr-FR" sz="1400" dirty="0" smtClean="0"/>
              <a:t>					</a:t>
            </a:r>
            <a:r>
              <a:rPr lang="fr-FR" sz="1400" dirty="0" smtClean="0">
                <a:solidFill>
                  <a:schemeClr val="accent1">
                    <a:lumMod val="75000"/>
                  </a:schemeClr>
                </a:solidFill>
              </a:rPr>
              <a:t>- R.A.S</a:t>
            </a:r>
          </a:p>
          <a:p>
            <a:r>
              <a:rPr lang="fr-FR" sz="1400" dirty="0"/>
              <a:t>	</a:t>
            </a:r>
            <a:r>
              <a:rPr lang="fr-FR" sz="1400" dirty="0" smtClean="0"/>
              <a:t>					- </a:t>
            </a:r>
            <a:r>
              <a:rPr lang="fr-FR" sz="1400" dirty="0" smtClean="0">
                <a:solidFill>
                  <a:schemeClr val="accent1">
                    <a:lumMod val="75000"/>
                  </a:schemeClr>
                </a:solidFill>
              </a:rPr>
              <a:t>vérifiez les informations signalées et corrigez-les</a:t>
            </a:r>
            <a:r>
              <a:rPr lang="fr-FR" sz="1400" dirty="0" smtClean="0">
                <a:solidFill>
                  <a:srgbClr val="C00000"/>
                </a:solidFill>
              </a:rPr>
              <a:t>*</a:t>
            </a:r>
          </a:p>
          <a:p>
            <a:r>
              <a:rPr lang="fr-FR" sz="1400" dirty="0" smtClean="0"/>
              <a:t>				</a:t>
            </a:r>
            <a:r>
              <a:rPr lang="fr-FR" sz="1400" dirty="0"/>
              <a:t>	</a:t>
            </a:r>
            <a:r>
              <a:rPr lang="fr-FR" sz="1400" dirty="0" smtClean="0"/>
              <a:t>						</a:t>
            </a:r>
          </a:p>
          <a:p>
            <a:r>
              <a:rPr lang="fr-FR" sz="1400" dirty="0"/>
              <a:t>	</a:t>
            </a:r>
            <a:r>
              <a:rPr lang="fr-FR" sz="1400" dirty="0" smtClean="0"/>
              <a:t>					</a:t>
            </a:r>
            <a:r>
              <a:rPr lang="fr-FR" sz="1400" dirty="0" smtClean="0">
                <a:solidFill>
                  <a:srgbClr val="FF00FF"/>
                </a:solidFill>
              </a:rPr>
              <a:t>- FC incomplète ou alerte AIA non levée</a:t>
            </a:r>
            <a:endParaRPr lang="fr-FR" sz="1400" dirty="0">
              <a:solidFill>
                <a:srgbClr val="FF00FF"/>
              </a:solidFill>
            </a:endParaRPr>
          </a:p>
          <a:p>
            <a:r>
              <a:rPr lang="fr-FR" sz="1400" dirty="0" smtClean="0"/>
              <a:t>						</a:t>
            </a:r>
            <a:r>
              <a:rPr lang="fr-FR" sz="1400" dirty="0" smtClean="0">
                <a:solidFill>
                  <a:schemeClr val="accent2"/>
                </a:solidFill>
              </a:rPr>
              <a:t>- le SDJES procède à une injonction</a:t>
            </a:r>
          </a:p>
          <a:p>
            <a:r>
              <a:rPr lang="fr-FR" sz="1400" dirty="0" smtClean="0"/>
              <a:t>						</a:t>
            </a:r>
            <a:r>
              <a:rPr lang="fr-FR" sz="1400" dirty="0" smtClean="0">
                <a:solidFill>
                  <a:srgbClr val="C00000"/>
                </a:solidFill>
              </a:rPr>
              <a:t>- le SDJES annule ou interdit (décision préfectorale)</a:t>
            </a:r>
            <a:endParaRPr lang="fr-FR" sz="1400" dirty="0">
              <a:solidFill>
                <a:srgbClr val="C00000"/>
              </a:solidFill>
            </a:endParaRPr>
          </a:p>
          <a:p>
            <a:endParaRPr lang="fr-FR" sz="1400" dirty="0"/>
          </a:p>
          <a:p>
            <a:endParaRPr lang="fr-FR" sz="1400" dirty="0" smtClean="0"/>
          </a:p>
          <a:p>
            <a:r>
              <a:rPr lang="fr-FR" sz="1400" u="sng" dirty="0" smtClean="0"/>
              <a:t>Le récépissé de déclaration peut être imprimé </a:t>
            </a:r>
            <a:r>
              <a:rPr lang="fr-FR" sz="1400" dirty="0" smtClean="0"/>
              <a:t>: il indique que l’accueil à la période concernée est déclaré mais ne délivre aucune information sur la conformité de l’accueil par rapport à l’existant (les modifications ultérieures </a:t>
            </a:r>
            <a:r>
              <a:rPr lang="fr-FR" sz="1400" u="sng" dirty="0" smtClean="0"/>
              <a:t>effectuées en cours de période </a:t>
            </a:r>
            <a:r>
              <a:rPr lang="fr-FR" sz="1400" dirty="0" smtClean="0"/>
              <a:t>sont prises en comptent mais ne peuvent venir modifier l’édition initiale du récépissé). La vérification par le déclarant, le SDJES et les partenaires (CAF, MSA) se fait donc en consultant la déclaration sur l’application. A noter que les partenaires ne peuvent pas consulter les observations ni avoir accès aux informations confidentielles.</a:t>
            </a:r>
            <a:endParaRPr lang="fr-FR" sz="1400" dirty="0"/>
          </a:p>
        </p:txBody>
      </p:sp>
      <p:pic>
        <p:nvPicPr>
          <p:cNvPr id="6" name="Image 5"/>
          <p:cNvPicPr>
            <a:picLocks noChangeAspect="1"/>
          </p:cNvPicPr>
          <p:nvPr/>
        </p:nvPicPr>
        <p:blipFill>
          <a:blip r:embed="rId3"/>
          <a:stretch>
            <a:fillRect/>
          </a:stretch>
        </p:blipFill>
        <p:spPr>
          <a:xfrm>
            <a:off x="871984" y="2536066"/>
            <a:ext cx="5261304" cy="1761897"/>
          </a:xfrm>
          <a:prstGeom prst="rect">
            <a:avLst/>
          </a:prstGeom>
        </p:spPr>
      </p:pic>
      <p:sp>
        <p:nvSpPr>
          <p:cNvPr id="10" name="Flèche droite 9"/>
          <p:cNvSpPr/>
          <p:nvPr/>
        </p:nvSpPr>
        <p:spPr>
          <a:xfrm>
            <a:off x="5196254" y="2241451"/>
            <a:ext cx="1389185" cy="9671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338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36541"/>
            <a:ext cx="11192975" cy="4220577"/>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b="1" dirty="0" smtClean="0">
                <a:latin typeface="Calibri" panose="020F0502020204030204" pitchFamily="34" charset="0"/>
                <a:cs typeface="Calibri" panose="020F0502020204030204" pitchFamily="34" charset="0"/>
              </a:rPr>
              <a:t>1) Quels sont les informations, les outils, les aides, les éditions de document et les liens de l’application TAM ?</a:t>
            </a:r>
            <a:br>
              <a:rPr lang="fr-FR" sz="1400" b="1"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1.1 </a:t>
            </a:r>
            <a:r>
              <a:rPr lang="fr-FR" sz="1400" u="sng" dirty="0" smtClean="0">
                <a:latin typeface="Calibri" panose="020F0502020204030204" pitchFamily="34" charset="0"/>
                <a:cs typeface="Calibri" panose="020F0502020204030204" pitchFamily="34" charset="0"/>
              </a:rPr>
              <a:t>Les informations accessibles à partir de la page d’accueil </a:t>
            </a:r>
            <a:r>
              <a:rPr lang="fr-FR" sz="1400" dirty="0" smtClean="0">
                <a:latin typeface="Calibri" panose="020F0502020204030204" pitchFamily="34" charset="0"/>
                <a:cs typeface="Calibri" panose="020F0502020204030204" pitchFamily="34" charset="0"/>
              </a:rPr>
              <a:t>:</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la réglementation des accueils de mineurs en cliquant sur le logo du ministère en page d’accueil</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les actualités générées par la DJEPVA concernant TAM (nouvelle fonctionnalité, maintenance), BAFA/BAFD (certificat de stage), le CASF (évolution réglementaire)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la liste des cadres interdits : personnes ayant fait l’objet d’une mesure administrative de suspension ou d’interdiction de travailler avec des mineurs en ACM</a:t>
            </a: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1.2 </a:t>
            </a:r>
            <a:r>
              <a:rPr lang="fr-FR" sz="1400" u="sng" dirty="0" smtClean="0">
                <a:latin typeface="Calibri" panose="020F0502020204030204" pitchFamily="34" charset="0"/>
                <a:cs typeface="Calibri" panose="020F0502020204030204" pitchFamily="34" charset="0"/>
              </a:rPr>
              <a:t>Les outils disponibles à partir de la page d’accueil ou de la FC </a:t>
            </a:r>
            <a:r>
              <a:rPr lang="fr-FR" sz="1400" dirty="0" smtClean="0">
                <a:latin typeface="Calibri" panose="020F0502020204030204" pitchFamily="34" charset="0"/>
                <a:cs typeface="Calibri" panose="020F0502020204030204" pitchFamily="34" charset="0"/>
              </a:rPr>
              <a:t>:</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une calculette pour aider à respecter le taux et la qualification de l’encadrement selon le type d’accueil et la tranche d’âge des enfants. Présence d’un onglet « rappel réglementaire » également disponible.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la liste des locaux à sommeil (ERP) de tous les départements en France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la liste des titres et diplômes permettant d’assumer les fonctions de direction ou d’animation. Le tableau indique par ailleurs le codage à utiliser pour renseigner les FC et trouver dans les déroulés le bon diplôme :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19</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ZoneTexte 3"/>
          <p:cNvSpPr txBox="1"/>
          <p:nvPr/>
        </p:nvSpPr>
        <p:spPr>
          <a:xfrm>
            <a:off x="1035843" y="1225768"/>
            <a:ext cx="10005646" cy="400110"/>
          </a:xfrm>
          <a:prstGeom prst="rect">
            <a:avLst/>
          </a:prstGeom>
          <a:noFill/>
        </p:spPr>
        <p:txBody>
          <a:bodyPr wrap="square" rtlCol="0">
            <a:spAutoFit/>
          </a:bodyPr>
          <a:lstStyle/>
          <a:p>
            <a:r>
              <a:rPr lang="fr-FR" sz="2000" b="1" dirty="0"/>
              <a:t>6. La Foire aux questions</a:t>
            </a:r>
          </a:p>
        </p:txBody>
      </p:sp>
      <p:pic>
        <p:nvPicPr>
          <p:cNvPr id="6" name="Image 5"/>
          <p:cNvPicPr>
            <a:picLocks noChangeAspect="1"/>
          </p:cNvPicPr>
          <p:nvPr/>
        </p:nvPicPr>
        <p:blipFill>
          <a:blip r:embed="rId3"/>
          <a:stretch>
            <a:fillRect/>
          </a:stretch>
        </p:blipFill>
        <p:spPr>
          <a:xfrm>
            <a:off x="4166446" y="4388245"/>
            <a:ext cx="5353797" cy="990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Flèche courbée vers la droite 9"/>
          <p:cNvSpPr/>
          <p:nvPr/>
        </p:nvSpPr>
        <p:spPr>
          <a:xfrm>
            <a:off x="3849923" y="4626163"/>
            <a:ext cx="316523" cy="694592"/>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04133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9554" y="2571995"/>
            <a:ext cx="10515600" cy="1325563"/>
          </a:xfrm>
        </p:spPr>
        <p:txBody>
          <a:bodyPr>
            <a:normAutofit/>
          </a:bodyPr>
          <a:lstStyle/>
          <a:p>
            <a:pPr algn="ctr"/>
            <a:r>
              <a:rPr lang="fr-FR" sz="3200" b="1" dirty="0" smtClean="0">
                <a:latin typeface="+mn-lt"/>
              </a:rPr>
              <a:t>Présentation de l’application de télé procédure de déclaration des accueils de mineurs (TAM)</a:t>
            </a:r>
            <a:endParaRPr lang="fr-FR" sz="3200" b="1" dirty="0">
              <a:latin typeface="+mn-lt"/>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Tree>
    <p:extLst>
      <p:ext uri="{BB962C8B-B14F-4D97-AF65-F5344CB8AC3E}">
        <p14:creationId xmlns:p14="http://schemas.microsoft.com/office/powerpoint/2010/main" val="3111206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20</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pic>
        <p:nvPicPr>
          <p:cNvPr id="4" name="Image 3"/>
          <p:cNvPicPr>
            <a:picLocks noChangeAspect="1"/>
          </p:cNvPicPr>
          <p:nvPr/>
        </p:nvPicPr>
        <p:blipFill>
          <a:blip r:embed="rId3"/>
          <a:stretch>
            <a:fillRect/>
          </a:stretch>
        </p:blipFill>
        <p:spPr>
          <a:xfrm>
            <a:off x="442180" y="1714260"/>
            <a:ext cx="11192974" cy="4123832"/>
          </a:xfrm>
          <a:prstGeom prst="rect">
            <a:avLst/>
          </a:prstGeom>
        </p:spPr>
      </p:pic>
      <p:sp>
        <p:nvSpPr>
          <p:cNvPr id="6" name="ZoneTexte 5"/>
          <p:cNvSpPr txBox="1"/>
          <p:nvPr/>
        </p:nvSpPr>
        <p:spPr>
          <a:xfrm>
            <a:off x="442178" y="1262596"/>
            <a:ext cx="11585699" cy="4616648"/>
          </a:xfrm>
          <a:prstGeom prst="rect">
            <a:avLst/>
          </a:prstGeom>
          <a:noFill/>
        </p:spPr>
        <p:txBody>
          <a:bodyPr wrap="square" rtlCol="0">
            <a:spAutoFit/>
          </a:bodyPr>
          <a:lstStyle/>
          <a:p>
            <a:r>
              <a:rPr lang="fr-FR" sz="1400" dirty="0" smtClean="0"/>
              <a:t>1.3 </a:t>
            </a:r>
            <a:r>
              <a:rPr lang="fr-FR" sz="1400" u="sng" dirty="0" smtClean="0"/>
              <a:t>Les aides à partir de la page d’accueil </a:t>
            </a:r>
            <a:r>
              <a:rPr lang="fr-FR" sz="1400" dirty="0" smtClean="0"/>
              <a:t>:</a:t>
            </a:r>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p:txBody>
      </p:sp>
      <p:pic>
        <p:nvPicPr>
          <p:cNvPr id="12" name="Image 11"/>
          <p:cNvPicPr>
            <a:picLocks noChangeAspect="1"/>
          </p:cNvPicPr>
          <p:nvPr/>
        </p:nvPicPr>
        <p:blipFill>
          <a:blip r:embed="rId4"/>
          <a:stretch>
            <a:fillRect/>
          </a:stretch>
        </p:blipFill>
        <p:spPr>
          <a:xfrm>
            <a:off x="7021092" y="2967272"/>
            <a:ext cx="4932885" cy="721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 12"/>
          <p:cNvPicPr>
            <a:picLocks noChangeAspect="1"/>
          </p:cNvPicPr>
          <p:nvPr/>
        </p:nvPicPr>
        <p:blipFill>
          <a:blip r:embed="rId5"/>
          <a:stretch>
            <a:fillRect/>
          </a:stretch>
        </p:blipFill>
        <p:spPr>
          <a:xfrm>
            <a:off x="4370478" y="3058475"/>
            <a:ext cx="2401931" cy="1568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 13"/>
          <p:cNvPicPr>
            <a:picLocks noChangeAspect="1"/>
          </p:cNvPicPr>
          <p:nvPr/>
        </p:nvPicPr>
        <p:blipFill>
          <a:blip r:embed="rId6"/>
          <a:stretch>
            <a:fillRect/>
          </a:stretch>
        </p:blipFill>
        <p:spPr>
          <a:xfrm>
            <a:off x="4370478" y="1786150"/>
            <a:ext cx="2962688" cy="609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 14"/>
          <p:cNvPicPr>
            <a:picLocks noChangeAspect="1"/>
          </p:cNvPicPr>
          <p:nvPr/>
        </p:nvPicPr>
        <p:blipFill>
          <a:blip r:embed="rId7"/>
          <a:stretch>
            <a:fillRect/>
          </a:stretch>
        </p:blipFill>
        <p:spPr>
          <a:xfrm>
            <a:off x="586276" y="2884306"/>
            <a:ext cx="3277057" cy="971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 15"/>
          <p:cNvPicPr>
            <a:picLocks noChangeAspect="1"/>
          </p:cNvPicPr>
          <p:nvPr/>
        </p:nvPicPr>
        <p:blipFill>
          <a:blip r:embed="rId8"/>
          <a:stretch>
            <a:fillRect/>
          </a:stretch>
        </p:blipFill>
        <p:spPr>
          <a:xfrm>
            <a:off x="750510" y="4535585"/>
            <a:ext cx="3112823" cy="1090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Image 16"/>
          <p:cNvPicPr>
            <a:picLocks noChangeAspect="1"/>
          </p:cNvPicPr>
          <p:nvPr/>
        </p:nvPicPr>
        <p:blipFill>
          <a:blip r:embed="rId9"/>
          <a:stretch>
            <a:fillRect/>
          </a:stretch>
        </p:blipFill>
        <p:spPr>
          <a:xfrm>
            <a:off x="7172669" y="4631399"/>
            <a:ext cx="4353222" cy="899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9" name="Connecteur droit avec flèche 18"/>
          <p:cNvCxnSpPr/>
          <p:nvPr/>
        </p:nvCxnSpPr>
        <p:spPr>
          <a:xfrm flipH="1" flipV="1">
            <a:off x="5758962" y="2395835"/>
            <a:ext cx="8792" cy="6626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3970218" y="3370149"/>
            <a:ext cx="49627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3502636" y="3570920"/>
            <a:ext cx="999026" cy="9646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5600700" y="3455378"/>
            <a:ext cx="1327638" cy="3165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5890846" y="4079631"/>
            <a:ext cx="1130245" cy="10462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10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21</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10" name="ZoneTexte 9"/>
          <p:cNvSpPr txBox="1"/>
          <p:nvPr/>
        </p:nvSpPr>
        <p:spPr>
          <a:xfrm>
            <a:off x="442179" y="1828800"/>
            <a:ext cx="11192975" cy="4616648"/>
          </a:xfrm>
          <a:prstGeom prst="rect">
            <a:avLst/>
          </a:prstGeom>
          <a:noFill/>
        </p:spPr>
        <p:txBody>
          <a:bodyPr wrap="square" rtlCol="0">
            <a:spAutoFit/>
          </a:bodyPr>
          <a:lstStyle/>
          <a:p>
            <a:r>
              <a:rPr lang="fr-FR" sz="1400" dirty="0" smtClean="0"/>
              <a:t>1.4 </a:t>
            </a:r>
            <a:r>
              <a:rPr lang="fr-FR" sz="1400" u="sng" dirty="0" smtClean="0"/>
              <a:t>Les éditions de document </a:t>
            </a:r>
            <a:r>
              <a:rPr lang="fr-FR" sz="1400" dirty="0" smtClean="0"/>
              <a:t>:</a:t>
            </a:r>
          </a:p>
          <a:p>
            <a:pPr marL="285750" indent="-285750">
              <a:buFontTx/>
              <a:buChar char="-"/>
            </a:pPr>
            <a:r>
              <a:rPr lang="fr-FR" sz="1400" dirty="0"/>
              <a:t>L</a:t>
            </a:r>
            <a:r>
              <a:rPr lang="fr-FR" sz="1400" dirty="0" smtClean="0"/>
              <a:t>’accusé de réception</a:t>
            </a:r>
          </a:p>
          <a:p>
            <a:pPr marL="285750" indent="-285750">
              <a:buFontTx/>
              <a:buChar char="-"/>
            </a:pPr>
            <a:r>
              <a:rPr lang="fr-FR" sz="1400" dirty="0" smtClean="0"/>
              <a:t>Le récépissé de déclaration</a:t>
            </a:r>
          </a:p>
          <a:p>
            <a:pPr marL="285750" indent="-285750">
              <a:buFontTx/>
              <a:buChar char="-"/>
            </a:pPr>
            <a:r>
              <a:rPr lang="fr-FR" sz="1400" dirty="0" smtClean="0"/>
              <a:t>Transmission automatisée via GAM de la déclaration aux Ambassades</a:t>
            </a:r>
          </a:p>
          <a:p>
            <a:endParaRPr lang="fr-FR" sz="1400" dirty="0" smtClean="0"/>
          </a:p>
          <a:p>
            <a:r>
              <a:rPr lang="fr-FR" sz="1400" dirty="0" smtClean="0"/>
              <a:t>1.5 </a:t>
            </a:r>
            <a:r>
              <a:rPr lang="fr-FR" sz="1400" u="sng" dirty="0" smtClean="0"/>
              <a:t>Les liens de l’application avec d’autres sites </a:t>
            </a:r>
            <a:r>
              <a:rPr lang="fr-FR" sz="1400" dirty="0" smtClean="0"/>
              <a:t>:</a:t>
            </a:r>
          </a:p>
          <a:p>
            <a:pPr marL="285750" indent="-285750">
              <a:buFontTx/>
              <a:buChar char="-"/>
            </a:pPr>
            <a:r>
              <a:rPr lang="fr-FR" sz="1400" dirty="0"/>
              <a:t>Lien avec le fichier national des auteurs d’infractions sexuelles ou violentes (FIJAISV)</a:t>
            </a:r>
          </a:p>
          <a:p>
            <a:pPr marL="285750" indent="-285750">
              <a:buFontTx/>
              <a:buChar char="-"/>
            </a:pPr>
            <a:r>
              <a:rPr lang="fr-FR" sz="1400" dirty="0" smtClean="0"/>
              <a:t>Lien avec le Casier </a:t>
            </a:r>
            <a:r>
              <a:rPr lang="fr-FR" sz="1400" dirty="0"/>
              <a:t>N</a:t>
            </a:r>
            <a:r>
              <a:rPr lang="fr-FR" sz="1400" dirty="0" smtClean="0"/>
              <a:t>ational Judiciaire : consultation automatique dans les 24 heures</a:t>
            </a:r>
          </a:p>
          <a:p>
            <a:pPr marL="285750" indent="-285750">
              <a:buFontTx/>
              <a:buChar char="-"/>
            </a:pPr>
            <a:r>
              <a:rPr lang="fr-FR" sz="1400" dirty="0" smtClean="0"/>
              <a:t>Lien avec l’application du BAFA/BAFD : si les renseignements des stagiaires sont incorrects dans TAM alors le lien avec le dossier du candidat BAFA ou BAFD ne se font pas, les stages pratiques ne peuvent être versés </a:t>
            </a:r>
            <a:r>
              <a:rPr lang="fr-FR" sz="1400" smtClean="0"/>
              <a:t>au dossier</a:t>
            </a:r>
            <a:endParaRPr lang="fr-FR" sz="1400" dirty="0" smtClean="0"/>
          </a:p>
          <a:p>
            <a:endParaRPr lang="fr-FR" sz="1400" dirty="0"/>
          </a:p>
          <a:p>
            <a:endParaRPr lang="fr-FR" sz="1400" dirty="0" smtClean="0"/>
          </a:p>
          <a:p>
            <a:endParaRPr lang="fr-FR" sz="1400" dirty="0"/>
          </a:p>
          <a:p>
            <a:endParaRPr lang="fr-FR" sz="1400" dirty="0" smtClean="0"/>
          </a:p>
          <a:p>
            <a:pPr algn="ctr"/>
            <a:r>
              <a:rPr lang="fr-FR" sz="1400" dirty="0" smtClean="0">
                <a:solidFill>
                  <a:srgbClr val="C00000"/>
                </a:solidFill>
              </a:rPr>
              <a:t>Les informations sont plus ou moins accessibles en fonction du profil des utilisateurs</a:t>
            </a:r>
          </a:p>
          <a:p>
            <a:pPr algn="ctr"/>
            <a:r>
              <a:rPr lang="fr-FR" sz="1400" dirty="0" smtClean="0">
                <a:solidFill>
                  <a:srgbClr val="C00000"/>
                </a:solidFill>
              </a:rPr>
              <a:t>(ex : le profil directeur ne peut consulter la liste des cadres interdits)</a:t>
            </a:r>
            <a:endParaRPr lang="fr-FR" sz="1400" dirty="0">
              <a:solidFill>
                <a:srgbClr val="C00000"/>
              </a:solidFill>
            </a:endParaRPr>
          </a:p>
          <a:p>
            <a:endParaRPr lang="fr-FR" sz="1400" dirty="0"/>
          </a:p>
          <a:p>
            <a:endParaRPr lang="fr-FR" sz="1400" dirty="0" smtClean="0"/>
          </a:p>
          <a:p>
            <a:endParaRPr lang="fr-FR" sz="1400" dirty="0"/>
          </a:p>
          <a:p>
            <a:endParaRPr lang="fr-FR" sz="1400" dirty="0" smtClean="0"/>
          </a:p>
          <a:p>
            <a:endParaRPr lang="fr-FR" sz="1400" dirty="0"/>
          </a:p>
        </p:txBody>
      </p:sp>
    </p:spTree>
    <p:extLst>
      <p:ext uri="{BB962C8B-B14F-4D97-AF65-F5344CB8AC3E}">
        <p14:creationId xmlns:p14="http://schemas.microsoft.com/office/powerpoint/2010/main" val="2315932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22</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ZoneTexte 3"/>
          <p:cNvSpPr txBox="1"/>
          <p:nvPr/>
        </p:nvSpPr>
        <p:spPr>
          <a:xfrm>
            <a:off x="194517" y="1156518"/>
            <a:ext cx="11826040" cy="5262979"/>
          </a:xfrm>
          <a:prstGeom prst="rect">
            <a:avLst/>
          </a:prstGeom>
          <a:noFill/>
        </p:spPr>
        <p:txBody>
          <a:bodyPr wrap="square" rtlCol="0">
            <a:spAutoFit/>
          </a:bodyPr>
          <a:lstStyle/>
          <a:p>
            <a:r>
              <a:rPr lang="fr-FR" sz="1400" b="1" dirty="0"/>
              <a:t>2) </a:t>
            </a:r>
            <a:r>
              <a:rPr lang="fr-FR" sz="1400" b="1" u="sng" dirty="0" smtClean="0"/>
              <a:t>Quelle </a:t>
            </a:r>
            <a:r>
              <a:rPr lang="fr-FR" sz="1400" b="1" u="sng" dirty="0"/>
              <a:t>déclaration </a:t>
            </a:r>
            <a:r>
              <a:rPr lang="fr-FR" sz="1400" b="1" u="sng" dirty="0" smtClean="0"/>
              <a:t>déposer selon </a:t>
            </a:r>
            <a:r>
              <a:rPr lang="fr-FR" sz="1400" b="1" u="sng" dirty="0"/>
              <a:t>le type d’accueil / </a:t>
            </a:r>
            <a:r>
              <a:rPr lang="fr-FR" sz="1400" b="1" u="sng" dirty="0" smtClean="0"/>
              <a:t>séjour </a:t>
            </a:r>
            <a:r>
              <a:rPr lang="fr-FR" sz="1400" b="1" dirty="0"/>
              <a:t>?</a:t>
            </a:r>
            <a:r>
              <a:rPr lang="fr-FR" sz="1400" b="1" dirty="0" smtClean="0"/>
              <a:t> </a:t>
            </a:r>
          </a:p>
          <a:p>
            <a:pPr marL="285750" indent="-285750">
              <a:buFontTx/>
              <a:buChar char="-"/>
            </a:pPr>
            <a:r>
              <a:rPr lang="fr-FR" sz="1400" dirty="0" smtClean="0"/>
              <a:t>Ajoutez un accueil avec hébergement concerne un séjour court, un séjour de vacances, un séjour spécifique, un séjour de vacances dans une famille</a:t>
            </a:r>
          </a:p>
          <a:p>
            <a:pPr marL="285750" indent="-285750">
              <a:buFontTx/>
              <a:buChar char="-"/>
            </a:pPr>
            <a:r>
              <a:rPr lang="fr-FR" sz="1400" dirty="0" smtClean="0"/>
              <a:t>Ajoutez un accueil sans hébergement concerne un accueil extrascolaire (vacances, jour sans école), un accueil périscolaire (avant/après la classe et mercredi), un accueil de jeunes</a:t>
            </a:r>
          </a:p>
          <a:p>
            <a:pPr algn="ctr"/>
            <a:r>
              <a:rPr lang="fr-FR" sz="1400" dirty="0" smtClean="0">
                <a:solidFill>
                  <a:srgbClr val="C00000"/>
                </a:solidFill>
              </a:rPr>
              <a:t>Les activités accessoires sont déclarées à partir de la F.I de l’année en cours </a:t>
            </a:r>
          </a:p>
          <a:p>
            <a:pPr algn="ctr"/>
            <a:endParaRPr lang="fr-FR" sz="1400" dirty="0"/>
          </a:p>
          <a:p>
            <a:pPr algn="ctr"/>
            <a:endParaRPr lang="fr-FR" sz="1400" dirty="0" smtClean="0"/>
          </a:p>
          <a:p>
            <a:pPr algn="ctr"/>
            <a:endParaRPr lang="fr-FR" sz="1400" dirty="0"/>
          </a:p>
          <a:p>
            <a:pPr algn="ctr"/>
            <a:endParaRPr lang="fr-FR" sz="1400" dirty="0" smtClean="0"/>
          </a:p>
          <a:p>
            <a:pPr algn="ctr"/>
            <a:endParaRPr lang="fr-FR" sz="1400" dirty="0"/>
          </a:p>
          <a:p>
            <a:pPr algn="ctr"/>
            <a:endParaRPr lang="fr-FR" sz="1400" dirty="0" smtClean="0"/>
          </a:p>
          <a:p>
            <a:r>
              <a:rPr lang="fr-FR" sz="1400" b="1" dirty="0" smtClean="0"/>
              <a:t>3) </a:t>
            </a:r>
            <a:r>
              <a:rPr lang="fr-FR" sz="1400" b="1" u="sng" dirty="0" smtClean="0"/>
              <a:t>Comment déclarer les encadrants et les intervenants extérieurs </a:t>
            </a:r>
            <a:r>
              <a:rPr lang="fr-FR" sz="1400" b="1" dirty="0"/>
              <a:t>?</a:t>
            </a:r>
            <a:endParaRPr lang="fr-FR" sz="1400" b="1" dirty="0" smtClean="0"/>
          </a:p>
          <a:p>
            <a:pPr marL="285750" indent="-285750">
              <a:buFontTx/>
              <a:buChar char="-"/>
            </a:pPr>
            <a:r>
              <a:rPr lang="fr-FR" sz="1400" dirty="0" smtClean="0"/>
              <a:t>Créez au préalable la fiche intervenant (statut actif) à l’appui de la CNI ou de l’acte de naissance de la personne (et à mettre à jour)</a:t>
            </a:r>
          </a:p>
          <a:p>
            <a:r>
              <a:rPr lang="fr-FR" sz="1400" dirty="0" smtClean="0"/>
              <a:t>Attention, pensez à épurer votre liste en supprimant les fiches d’intervenant ne travaillant plus pour votre structure</a:t>
            </a:r>
          </a:p>
          <a:p>
            <a:pPr marL="285750" indent="-285750">
              <a:buFontTx/>
              <a:buChar char="-"/>
            </a:pPr>
            <a:r>
              <a:rPr lang="fr-FR" sz="1400" dirty="0" smtClean="0"/>
              <a:t>Ajoutez / supprimez un intervenant de la fiche complémentaire</a:t>
            </a:r>
          </a:p>
          <a:p>
            <a:r>
              <a:rPr lang="fr-FR" sz="1400" dirty="0" smtClean="0"/>
              <a:t>Attention, la vérification des cadres interdits n’est pas automatisée : </a:t>
            </a:r>
          </a:p>
          <a:p>
            <a:r>
              <a:rPr lang="fr-FR" sz="1400" dirty="0" smtClean="0"/>
              <a:t>il faut effectuer cette démarche pour chaque intervenant </a:t>
            </a:r>
          </a:p>
          <a:p>
            <a:endParaRPr lang="fr-FR" sz="1400" dirty="0"/>
          </a:p>
          <a:p>
            <a:endParaRPr lang="fr-FR" sz="1400" dirty="0" smtClean="0"/>
          </a:p>
          <a:p>
            <a:endParaRPr lang="fr-FR" sz="1400" dirty="0" smtClean="0"/>
          </a:p>
          <a:p>
            <a:endParaRPr lang="fr-FR" sz="1400" dirty="0" smtClean="0"/>
          </a:p>
          <a:p>
            <a:pPr marL="285750" indent="-285750">
              <a:buFontTx/>
              <a:buChar char="-"/>
            </a:pPr>
            <a:r>
              <a:rPr lang="fr-FR" sz="1400" dirty="0" smtClean="0"/>
              <a:t>Dupliquez la présence d’un intervenant si celui-ci a des fonctions différentes sur une même période, a une présence par intermittence, est en situation de stage pratique …</a:t>
            </a:r>
          </a:p>
          <a:p>
            <a:endParaRPr lang="fr-FR" sz="1400" dirty="0"/>
          </a:p>
        </p:txBody>
      </p:sp>
      <p:pic>
        <p:nvPicPr>
          <p:cNvPr id="10" name="Image 9"/>
          <p:cNvPicPr>
            <a:picLocks noChangeAspect="1"/>
          </p:cNvPicPr>
          <p:nvPr/>
        </p:nvPicPr>
        <p:blipFill>
          <a:blip r:embed="rId3"/>
          <a:stretch>
            <a:fillRect/>
          </a:stretch>
        </p:blipFill>
        <p:spPr>
          <a:xfrm>
            <a:off x="1849062" y="2415797"/>
            <a:ext cx="8379208" cy="959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Flèche courbée vers la gauche 10"/>
          <p:cNvSpPr/>
          <p:nvPr/>
        </p:nvSpPr>
        <p:spPr>
          <a:xfrm>
            <a:off x="10282857" y="1952604"/>
            <a:ext cx="276228" cy="942918"/>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2" name="Image 11"/>
          <p:cNvPicPr>
            <a:picLocks noChangeAspect="1"/>
          </p:cNvPicPr>
          <p:nvPr/>
        </p:nvPicPr>
        <p:blipFill>
          <a:blip r:embed="rId4"/>
          <a:stretch>
            <a:fillRect/>
          </a:stretch>
        </p:blipFill>
        <p:spPr>
          <a:xfrm>
            <a:off x="5353061" y="4355954"/>
            <a:ext cx="5314939" cy="1222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4" name="Connecteur droit avec flèche 13"/>
          <p:cNvCxnSpPr/>
          <p:nvPr/>
        </p:nvCxnSpPr>
        <p:spPr>
          <a:xfrm>
            <a:off x="4193931" y="5464089"/>
            <a:ext cx="99353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853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841" y="1669538"/>
            <a:ext cx="11709595" cy="4423031"/>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23</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6" name="Rectangle 5"/>
          <p:cNvSpPr/>
          <p:nvPr/>
        </p:nvSpPr>
        <p:spPr>
          <a:xfrm>
            <a:off x="182366" y="1208106"/>
            <a:ext cx="11810341" cy="4832092"/>
          </a:xfrm>
          <a:prstGeom prst="rect">
            <a:avLst/>
          </a:prstGeom>
        </p:spPr>
        <p:txBody>
          <a:bodyPr wrap="square">
            <a:spAutoFit/>
          </a:bodyPr>
          <a:lstStyle/>
          <a:p>
            <a:pPr marL="285750" indent="-285750">
              <a:buFontTx/>
              <a:buChar char="-"/>
            </a:pPr>
            <a:r>
              <a:rPr lang="fr-FR" sz="1400" dirty="0" smtClean="0"/>
              <a:t>Renseignez </a:t>
            </a:r>
            <a:r>
              <a:rPr lang="fr-FR" sz="1400" dirty="0"/>
              <a:t>avec rigueur la fiche </a:t>
            </a:r>
            <a:r>
              <a:rPr lang="fr-FR" sz="1400" dirty="0" smtClean="0"/>
              <a:t>complémentaire :</a:t>
            </a:r>
          </a:p>
          <a:p>
            <a:r>
              <a:rPr lang="fr-FR" sz="1400" dirty="0" smtClean="0"/>
              <a:t>C’est éviter les alertes !</a:t>
            </a:r>
            <a:endParaRPr lang="fr-FR" sz="1400" dirty="0"/>
          </a:p>
          <a:p>
            <a:endParaRPr lang="fr-FR" sz="1400" dirty="0" smtClean="0"/>
          </a:p>
          <a:p>
            <a:endParaRPr lang="fr-FR" sz="1400" dirty="0"/>
          </a:p>
          <a:p>
            <a:endParaRPr lang="fr-FR" sz="1400" dirty="0" smtClean="0"/>
          </a:p>
          <a:p>
            <a:endParaRPr lang="fr-FR" sz="1400" dirty="0"/>
          </a:p>
          <a:p>
            <a:endParaRPr lang="fr-FR" sz="1400" dirty="0"/>
          </a:p>
          <a:p>
            <a:endParaRPr lang="fr-FR" sz="1400" dirty="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smtClean="0"/>
          </a:p>
          <a:p>
            <a:r>
              <a:rPr lang="fr-FR" sz="1400" dirty="0" smtClean="0"/>
              <a:t>Les mineurs de moins de 16 ans sont à noter dans les observations : nom, prénom, dates de présence</a:t>
            </a:r>
            <a:endParaRPr lang="fr-FR" sz="1400" dirty="0"/>
          </a:p>
        </p:txBody>
      </p:sp>
      <p:pic>
        <p:nvPicPr>
          <p:cNvPr id="10" name="Image 9"/>
          <p:cNvPicPr>
            <a:picLocks noChangeAspect="1"/>
          </p:cNvPicPr>
          <p:nvPr/>
        </p:nvPicPr>
        <p:blipFill>
          <a:blip r:embed="rId3"/>
          <a:stretch>
            <a:fillRect/>
          </a:stretch>
        </p:blipFill>
        <p:spPr>
          <a:xfrm>
            <a:off x="182366" y="2630720"/>
            <a:ext cx="11827265" cy="713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horizontal à deux flèches 12"/>
          <p:cNvSpPr/>
          <p:nvPr/>
        </p:nvSpPr>
        <p:spPr>
          <a:xfrm>
            <a:off x="271095" y="3510963"/>
            <a:ext cx="3402623" cy="370090"/>
          </a:xfrm>
          <a:prstGeom prst="leftRight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À l’aide de la CNI ou de l’acte de naissance</a:t>
            </a:r>
            <a:endParaRPr lang="fr-FR" sz="1000" dirty="0"/>
          </a:p>
        </p:txBody>
      </p:sp>
      <p:sp>
        <p:nvSpPr>
          <p:cNvPr id="14" name="Rectangle horizontal à deux flèches 13"/>
          <p:cNvSpPr/>
          <p:nvPr/>
        </p:nvSpPr>
        <p:spPr>
          <a:xfrm>
            <a:off x="3771901" y="2405549"/>
            <a:ext cx="1608992" cy="325316"/>
          </a:xfrm>
          <a:prstGeom prst="leftRight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Présence effective</a:t>
            </a:r>
            <a:endParaRPr lang="fr-FR" sz="1000" dirty="0"/>
          </a:p>
        </p:txBody>
      </p:sp>
      <p:sp>
        <p:nvSpPr>
          <p:cNvPr id="15" name="Rectangle avec flèche vers le haut 14"/>
          <p:cNvSpPr/>
          <p:nvPr/>
        </p:nvSpPr>
        <p:spPr>
          <a:xfrm>
            <a:off x="5380894" y="3415479"/>
            <a:ext cx="879230" cy="980675"/>
          </a:xfrm>
          <a:prstGeom prst="up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Directeur</a:t>
            </a:r>
          </a:p>
          <a:p>
            <a:pPr algn="ctr"/>
            <a:r>
              <a:rPr lang="fr-FR" sz="1000" dirty="0" smtClean="0"/>
              <a:t>Animateur</a:t>
            </a:r>
          </a:p>
          <a:p>
            <a:pPr algn="ctr"/>
            <a:r>
              <a:rPr lang="fr-FR" sz="1000" dirty="0" smtClean="0"/>
              <a:t>Inter. Ext.</a:t>
            </a:r>
          </a:p>
          <a:p>
            <a:pPr algn="ctr"/>
            <a:r>
              <a:rPr lang="fr-FR" sz="1000" dirty="0"/>
              <a:t>A</a:t>
            </a:r>
            <a:r>
              <a:rPr lang="fr-FR" sz="1000" dirty="0" smtClean="0"/>
              <a:t>utres</a:t>
            </a:r>
            <a:endParaRPr lang="fr-FR" sz="1000" dirty="0"/>
          </a:p>
        </p:txBody>
      </p:sp>
      <p:cxnSp>
        <p:nvCxnSpPr>
          <p:cNvPr id="17" name="Connecteur droit avec flèche 16"/>
          <p:cNvCxnSpPr/>
          <p:nvPr/>
        </p:nvCxnSpPr>
        <p:spPr>
          <a:xfrm flipV="1">
            <a:off x="5811715" y="4396154"/>
            <a:ext cx="0" cy="4044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4765431" y="4800601"/>
            <a:ext cx="2180492" cy="92927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Autres : assistant sanitaire, service civique, stage d’observation, personnel technique (ménage, cuisinier…) … </a:t>
            </a:r>
            <a:endParaRPr lang="fr-FR" sz="1000" dirty="0"/>
          </a:p>
        </p:txBody>
      </p:sp>
      <p:sp>
        <p:nvSpPr>
          <p:cNvPr id="19" name="Rectangle avec flèche vers le bas 18"/>
          <p:cNvSpPr/>
          <p:nvPr/>
        </p:nvSpPr>
        <p:spPr>
          <a:xfrm>
            <a:off x="6422780" y="1094394"/>
            <a:ext cx="1046285" cy="1741189"/>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Cliquer sur le « ? » pour connaître la catégorie de diplôme concernée</a:t>
            </a:r>
            <a:endParaRPr lang="fr-FR" sz="1000" dirty="0"/>
          </a:p>
        </p:txBody>
      </p:sp>
      <p:sp>
        <p:nvSpPr>
          <p:cNvPr id="20" name="Rectangle avec flèche vers le haut 19"/>
          <p:cNvSpPr/>
          <p:nvPr/>
        </p:nvSpPr>
        <p:spPr>
          <a:xfrm>
            <a:off x="7492512" y="3415479"/>
            <a:ext cx="1283676" cy="1478662"/>
          </a:xfrm>
          <a:prstGeom prst="up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La bonne catégorie sélectionnée permet d’avoir accès à la bonne liste de diplômes</a:t>
            </a:r>
            <a:endParaRPr lang="fr-FR" sz="1000" dirty="0"/>
          </a:p>
        </p:txBody>
      </p:sp>
      <p:sp>
        <p:nvSpPr>
          <p:cNvPr id="21" name="Rectangle avec flèche vers le bas 20"/>
          <p:cNvSpPr/>
          <p:nvPr/>
        </p:nvSpPr>
        <p:spPr>
          <a:xfrm>
            <a:off x="8899281" y="1094394"/>
            <a:ext cx="1079989" cy="1779623"/>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Titulaire, stagiaire, non qualifié ne correspondant pas au statut salarié ni contractuel…</a:t>
            </a:r>
            <a:endParaRPr lang="fr-FR" sz="1000" dirty="0"/>
          </a:p>
        </p:txBody>
      </p:sp>
      <p:sp>
        <p:nvSpPr>
          <p:cNvPr id="22" name="Rectangle avec flèche vers le haut 21"/>
          <p:cNvSpPr/>
          <p:nvPr/>
        </p:nvSpPr>
        <p:spPr>
          <a:xfrm>
            <a:off x="9917723" y="3415479"/>
            <a:ext cx="975947" cy="1478662"/>
          </a:xfrm>
          <a:prstGeom prst="up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Cochée par le SDJES si accord dérogation pour diriger</a:t>
            </a:r>
            <a:endParaRPr lang="fr-FR" sz="1000" dirty="0"/>
          </a:p>
        </p:txBody>
      </p:sp>
      <p:sp>
        <p:nvSpPr>
          <p:cNvPr id="23" name="Rectangle avec flèche vers le bas 22"/>
          <p:cNvSpPr/>
          <p:nvPr/>
        </p:nvSpPr>
        <p:spPr>
          <a:xfrm>
            <a:off x="10893670" y="1318262"/>
            <a:ext cx="899746" cy="1509113"/>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Renseigner le certificat de stage en cours de période</a:t>
            </a:r>
            <a:endParaRPr lang="fr-FR" sz="1000" dirty="0"/>
          </a:p>
        </p:txBody>
      </p:sp>
    </p:spTree>
    <p:extLst>
      <p:ext uri="{BB962C8B-B14F-4D97-AF65-F5344CB8AC3E}">
        <p14:creationId xmlns:p14="http://schemas.microsoft.com/office/powerpoint/2010/main" val="2064777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841" y="1669538"/>
            <a:ext cx="11709595" cy="4423031"/>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24</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6" name="Rectangle 5"/>
          <p:cNvSpPr/>
          <p:nvPr/>
        </p:nvSpPr>
        <p:spPr>
          <a:xfrm>
            <a:off x="182366" y="1208106"/>
            <a:ext cx="11810341" cy="4185761"/>
          </a:xfrm>
          <a:prstGeom prst="rect">
            <a:avLst/>
          </a:prstGeom>
        </p:spPr>
        <p:txBody>
          <a:bodyPr wrap="square">
            <a:spAutoFit/>
          </a:bodyPr>
          <a:lstStyle/>
          <a:p>
            <a:endParaRPr lang="fr-FR" sz="1400" dirty="0" smtClean="0"/>
          </a:p>
          <a:p>
            <a:endParaRPr lang="fr-FR" sz="1400" dirty="0"/>
          </a:p>
          <a:p>
            <a:endParaRPr lang="fr-FR" sz="1400" dirty="0" smtClean="0"/>
          </a:p>
          <a:p>
            <a:endParaRPr lang="fr-FR" sz="1400" dirty="0"/>
          </a:p>
          <a:p>
            <a:endParaRPr lang="fr-FR" sz="1400" dirty="0"/>
          </a:p>
          <a:p>
            <a:endParaRPr lang="fr-FR" sz="1400" dirty="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smtClean="0"/>
          </a:p>
        </p:txBody>
      </p:sp>
      <p:sp>
        <p:nvSpPr>
          <p:cNvPr id="4" name="ZoneTexte 3"/>
          <p:cNvSpPr txBox="1"/>
          <p:nvPr/>
        </p:nvSpPr>
        <p:spPr>
          <a:xfrm>
            <a:off x="371841" y="1475706"/>
            <a:ext cx="11401059" cy="4031873"/>
          </a:xfrm>
          <a:prstGeom prst="rect">
            <a:avLst/>
          </a:prstGeom>
          <a:noFill/>
        </p:spPr>
        <p:txBody>
          <a:bodyPr wrap="square" rtlCol="0">
            <a:spAutoFit/>
          </a:bodyPr>
          <a:lstStyle/>
          <a:p>
            <a:r>
              <a:rPr lang="fr-FR" dirty="0"/>
              <a:t>	</a:t>
            </a:r>
            <a:r>
              <a:rPr lang="fr-FR" dirty="0" smtClean="0"/>
              <a:t>	</a:t>
            </a:r>
            <a:endParaRPr lang="fr-FR" sz="1400" dirty="0"/>
          </a:p>
          <a:p>
            <a:r>
              <a:rPr lang="fr-FR" sz="1400" dirty="0" smtClean="0"/>
              <a:t>		Cela vous permet d’accéder 						             codage</a:t>
            </a:r>
          </a:p>
          <a:p>
            <a:r>
              <a:rPr lang="fr-FR" sz="1400" dirty="0"/>
              <a:t>	</a:t>
            </a:r>
            <a:r>
              <a:rPr lang="fr-FR" sz="1400" dirty="0" smtClean="0"/>
              <a:t>	à la liste des titres</a:t>
            </a:r>
          </a:p>
          <a:p>
            <a:r>
              <a:rPr lang="fr-FR" sz="1400" dirty="0"/>
              <a:t>	</a:t>
            </a:r>
            <a:r>
              <a:rPr lang="fr-FR" sz="1400" dirty="0" smtClean="0"/>
              <a:t>	et diplômes fixés par arrêté</a:t>
            </a:r>
          </a:p>
          <a:p>
            <a:r>
              <a:rPr lang="fr-FR" sz="1400" dirty="0"/>
              <a:t>	</a:t>
            </a:r>
            <a:r>
              <a:rPr lang="fr-FR" sz="1400" dirty="0" smtClean="0"/>
              <a:t>	pour diriger ou </a:t>
            </a:r>
          </a:p>
          <a:p>
            <a:r>
              <a:rPr lang="fr-FR" sz="1400" dirty="0"/>
              <a:t>	</a:t>
            </a:r>
            <a:r>
              <a:rPr lang="fr-FR" sz="1400" dirty="0" smtClean="0"/>
              <a:t>	animer un ACM</a:t>
            </a:r>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r>
              <a:rPr lang="fr-FR" sz="1400" dirty="0" smtClean="0"/>
              <a:t> </a:t>
            </a:r>
            <a:endParaRPr lang="fr-FR" sz="1400" dirty="0"/>
          </a:p>
        </p:txBody>
      </p:sp>
      <p:pic>
        <p:nvPicPr>
          <p:cNvPr id="5" name="Image 4"/>
          <p:cNvPicPr>
            <a:picLocks noChangeAspect="1"/>
          </p:cNvPicPr>
          <p:nvPr/>
        </p:nvPicPr>
        <p:blipFill>
          <a:blip r:embed="rId3"/>
          <a:stretch>
            <a:fillRect/>
          </a:stretch>
        </p:blipFill>
        <p:spPr>
          <a:xfrm>
            <a:off x="535976" y="2105561"/>
            <a:ext cx="1533739" cy="2772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p:cNvPicPr>
            <a:picLocks noChangeAspect="1"/>
          </p:cNvPicPr>
          <p:nvPr/>
        </p:nvPicPr>
        <p:blipFill>
          <a:blip r:embed="rId4"/>
          <a:stretch>
            <a:fillRect/>
          </a:stretch>
        </p:blipFill>
        <p:spPr>
          <a:xfrm>
            <a:off x="3767590" y="2985733"/>
            <a:ext cx="7896687" cy="704948"/>
          </a:xfrm>
          <a:prstGeom prst="rect">
            <a:avLst/>
          </a:prstGeom>
        </p:spPr>
      </p:pic>
      <p:pic>
        <p:nvPicPr>
          <p:cNvPr id="12" name="Image 11"/>
          <p:cNvPicPr>
            <a:picLocks noChangeAspect="1"/>
          </p:cNvPicPr>
          <p:nvPr/>
        </p:nvPicPr>
        <p:blipFill>
          <a:blip r:embed="rId5"/>
          <a:stretch>
            <a:fillRect/>
          </a:stretch>
        </p:blipFill>
        <p:spPr>
          <a:xfrm>
            <a:off x="3767590" y="2622899"/>
            <a:ext cx="8005310" cy="365957"/>
          </a:xfrm>
          <a:prstGeom prst="rect">
            <a:avLst/>
          </a:prstGeom>
        </p:spPr>
      </p:pic>
      <p:cxnSp>
        <p:nvCxnSpPr>
          <p:cNvPr id="24" name="Connecteur droit avec flèche 23"/>
          <p:cNvCxnSpPr/>
          <p:nvPr/>
        </p:nvCxnSpPr>
        <p:spPr>
          <a:xfrm>
            <a:off x="10392508" y="1995854"/>
            <a:ext cx="8792" cy="76493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34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945686"/>
            <a:ext cx="11192975" cy="3868616"/>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La fiche d’un intervenant doit éviter la moindre erreur de saisie afin que l’identité puisse être reconnue par le répertoire national d’identification des personnes physiques (RNIPP) au regard des informations communiquées par l’INSEE selon la commune de naissance : En cela, il convient de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 Etre vigilant sur la sélection de la bonne civilité : madame ou monsieur</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 Eviter la confusion entre non de naissance et nom d’usage pour les personnes mariées</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 Respecter l’inscription sur la CNI (ex : noter le tiret pour un nom composé)</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 Comparer la CNI et l’acte de naissance en raison des changements intervenus sur les contours d’une collectivité par exemple (commune nouvelle)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Si les données figurant dans la fiche intervenant sont identiques à celles présentes dans l’acte de naissance, il est possible qu’une erreur se soit glissée au RNIPP :</a:t>
            </a: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 L’intéressé devra prendre contact avec la délégation régionale de l’INSEE pour demander au titre de la loi Informatique et libertés du 6 janvier 1978, un droit d’accès et de rectification des données le concernant.</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L’identité d’un intervenant étranger ne fait pas l’objet du contrôle via l’INSEE, aussi :</a:t>
            </a: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 Saisir </a:t>
            </a:r>
            <a:r>
              <a:rPr lang="fr-FR" sz="1400" dirty="0">
                <a:latin typeface="Calibri" panose="020F0502020204030204" pitchFamily="34" charset="0"/>
                <a:cs typeface="Calibri" panose="020F0502020204030204" pitchFamily="34" charset="0"/>
              </a:rPr>
              <a:t>des informations sur l’identité des parents si l’intervenant est né à l’étranger,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25</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Rectangle 3"/>
          <p:cNvSpPr/>
          <p:nvPr/>
        </p:nvSpPr>
        <p:spPr>
          <a:xfrm>
            <a:off x="-2530475" y="1166724"/>
            <a:ext cx="6096000" cy="1200329"/>
          </a:xfrm>
          <a:prstGeom prst="rect">
            <a:avLst/>
          </a:prstGeom>
        </p:spPr>
        <p:txBody>
          <a:bodyPr>
            <a:spAutoFit/>
          </a:bodyPr>
          <a:lstStyle/>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endParaRPr lang="fr-FR" dirty="0"/>
          </a:p>
        </p:txBody>
      </p:sp>
      <p:sp>
        <p:nvSpPr>
          <p:cNvPr id="5" name="ZoneTexte 4"/>
          <p:cNvSpPr txBox="1"/>
          <p:nvPr/>
        </p:nvSpPr>
        <p:spPr>
          <a:xfrm>
            <a:off x="512165" y="1486846"/>
            <a:ext cx="7088174" cy="307777"/>
          </a:xfrm>
          <a:prstGeom prst="rect">
            <a:avLst/>
          </a:prstGeom>
          <a:noFill/>
        </p:spPr>
        <p:txBody>
          <a:bodyPr wrap="square" rtlCol="0">
            <a:spAutoFit/>
          </a:bodyPr>
          <a:lstStyle/>
          <a:p>
            <a:r>
              <a:rPr lang="fr-FR" sz="1400" b="1" dirty="0"/>
              <a:t>4) Comment traiter les alertes AIA « aucune identité appliquée » ?</a:t>
            </a:r>
          </a:p>
        </p:txBody>
      </p:sp>
    </p:spTree>
    <p:extLst>
      <p:ext uri="{BB962C8B-B14F-4D97-AF65-F5344CB8AC3E}">
        <p14:creationId xmlns:p14="http://schemas.microsoft.com/office/powerpoint/2010/main" val="1505829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165" y="1927757"/>
            <a:ext cx="11192975" cy="3868616"/>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5.1 </a:t>
            </a:r>
            <a:r>
              <a:rPr lang="fr-FR" sz="1400" u="sng" dirty="0" smtClean="0">
                <a:latin typeface="Calibri" panose="020F0502020204030204" pitchFamily="34" charset="0"/>
                <a:cs typeface="Calibri" panose="020F0502020204030204" pitchFamily="34" charset="0"/>
              </a:rPr>
              <a:t>Les locaux sans hébergement </a:t>
            </a:r>
            <a:r>
              <a:rPr lang="fr-FR" sz="1400" dirty="0" smtClean="0">
                <a:latin typeface="Calibri" panose="020F0502020204030204" pitchFamily="34" charset="0"/>
                <a:cs typeface="Calibri" panose="020F0502020204030204" pitchFamily="34" charset="0"/>
              </a:rPr>
              <a:t>: </a:t>
            </a:r>
            <a:r>
              <a:rPr lang="fr-FR" sz="1400" i="1" dirty="0" smtClean="0">
                <a:latin typeface="Calibri" panose="020F0502020204030204" pitchFamily="34" charset="0"/>
                <a:cs typeface="Calibri" panose="020F0502020204030204" pitchFamily="34" charset="0"/>
              </a:rPr>
              <a:t>ne donne pas lieu à un récépissé car non soumis à une obligation de déclaration</a:t>
            </a: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Si le local principal n’est pas inscrit dans la liste des locaux sur TAM, vous devez transmettre les documents suivants au SDJES afin que celui-ci soit créé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CERFA n°12751_01</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plan des locaux (m2 / pièce et pièce réservée aux moins de 6 ans indiqués)</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plan de situation / implantation</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Lors d’une déclaration en </a:t>
            </a:r>
            <a:r>
              <a:rPr lang="fr-FR" sz="1400" b="1" dirty="0" smtClean="0">
                <a:latin typeface="Calibri" panose="020F0502020204030204" pitchFamily="34" charset="0"/>
                <a:cs typeface="Calibri" panose="020F0502020204030204" pitchFamily="34" charset="0"/>
              </a:rPr>
              <a:t>multi sites </a:t>
            </a:r>
            <a:r>
              <a:rPr lang="fr-FR" sz="1400" dirty="0" smtClean="0">
                <a:latin typeface="Calibri" panose="020F0502020204030204" pitchFamily="34" charset="0"/>
                <a:cs typeface="Calibri" panose="020F0502020204030204" pitchFamily="34" charset="0"/>
              </a:rPr>
              <a:t>(chaque local doit être déclaré au préalable)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effectuez une déclaration en cochant « avec local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sélectionnez le local principal dans la liste proposée en filtrant par le choix de la commune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la page suivante va permettre d’ajouter un ou des locaux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Lors d’un séjour </a:t>
            </a:r>
            <a:r>
              <a:rPr lang="fr-FR" sz="1400" b="1" dirty="0" smtClean="0">
                <a:latin typeface="Calibri" panose="020F0502020204030204" pitchFamily="34" charset="0"/>
                <a:cs typeface="Calibri" panose="020F0502020204030204" pitchFamily="34" charset="0"/>
              </a:rPr>
              <a:t>hors locaux </a:t>
            </a:r>
            <a:r>
              <a:rPr lang="fr-FR" sz="1400" dirty="0" smtClean="0">
                <a:latin typeface="Calibri" panose="020F0502020204030204" pitchFamily="34" charset="0"/>
                <a:cs typeface="Calibri" panose="020F0502020204030204" pitchFamily="34" charset="0"/>
              </a:rPr>
              <a:t>(chalets, gîtes, tentes, mobil homes, yourtes) :</a:t>
            </a: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cochez « hors local » puis indiquez le lieu d’implantation (adresse)</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Lors de la déclaration d’un </a:t>
            </a:r>
            <a:r>
              <a:rPr lang="fr-FR" sz="1400" b="1" dirty="0" smtClean="0">
                <a:latin typeface="Calibri" panose="020F0502020204030204" pitchFamily="34" charset="0"/>
                <a:cs typeface="Calibri" panose="020F0502020204030204" pitchFamily="34" charset="0"/>
              </a:rPr>
              <a:t>séjour itinérant </a:t>
            </a:r>
            <a:r>
              <a:rPr lang="fr-FR" sz="1400" dirty="0" smtClean="0">
                <a:latin typeface="Calibri" panose="020F0502020204030204" pitchFamily="34" charset="0"/>
                <a:cs typeface="Calibri" panose="020F0502020204030204" pitchFamily="34" charset="0"/>
              </a:rPr>
              <a:t>:</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cochez « itinérant » puis renseignez la dénomination et le lieu de la 1</a:t>
            </a:r>
            <a:r>
              <a:rPr lang="fr-FR" sz="1400" baseline="30000" dirty="0" smtClean="0">
                <a:latin typeface="Calibri" panose="020F0502020204030204" pitchFamily="34" charset="0"/>
                <a:cs typeface="Calibri" panose="020F0502020204030204" pitchFamily="34" charset="0"/>
              </a:rPr>
              <a:t>ère</a:t>
            </a:r>
            <a:r>
              <a:rPr lang="fr-FR" sz="1400" dirty="0" smtClean="0">
                <a:latin typeface="Calibri" panose="020F0502020204030204" pitchFamily="34" charset="0"/>
                <a:cs typeface="Calibri" panose="020F0502020204030204" pitchFamily="34" charset="0"/>
              </a:rPr>
              <a:t> étape</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26</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Rectangle 3"/>
          <p:cNvSpPr/>
          <p:nvPr/>
        </p:nvSpPr>
        <p:spPr>
          <a:xfrm>
            <a:off x="-2530475" y="1166724"/>
            <a:ext cx="6096000" cy="1200329"/>
          </a:xfrm>
          <a:prstGeom prst="rect">
            <a:avLst/>
          </a:prstGeom>
        </p:spPr>
        <p:txBody>
          <a:bodyPr>
            <a:spAutoFit/>
          </a:bodyPr>
          <a:lstStyle/>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endParaRPr lang="fr-FR" dirty="0"/>
          </a:p>
        </p:txBody>
      </p:sp>
      <p:sp>
        <p:nvSpPr>
          <p:cNvPr id="5" name="ZoneTexte 4"/>
          <p:cNvSpPr txBox="1"/>
          <p:nvPr/>
        </p:nvSpPr>
        <p:spPr>
          <a:xfrm>
            <a:off x="512165" y="1486846"/>
            <a:ext cx="7088174" cy="307777"/>
          </a:xfrm>
          <a:prstGeom prst="rect">
            <a:avLst/>
          </a:prstGeom>
          <a:noFill/>
        </p:spPr>
        <p:txBody>
          <a:bodyPr wrap="square" rtlCol="0">
            <a:spAutoFit/>
          </a:bodyPr>
          <a:lstStyle/>
          <a:p>
            <a:r>
              <a:rPr lang="fr-FR" sz="1400" b="1" dirty="0" smtClean="0"/>
              <a:t>5) Comment déclarer les locaux avec ou sans hébergement, en France ou à l’étranger ?</a:t>
            </a:r>
            <a:endParaRPr lang="fr-FR" sz="1400" b="1" dirty="0"/>
          </a:p>
        </p:txBody>
      </p:sp>
      <p:pic>
        <p:nvPicPr>
          <p:cNvPr id="10" name="Image 9"/>
          <p:cNvPicPr>
            <a:picLocks noChangeAspect="1"/>
          </p:cNvPicPr>
          <p:nvPr/>
        </p:nvPicPr>
        <p:blipFill>
          <a:blip r:embed="rId3"/>
          <a:stretch>
            <a:fillRect/>
          </a:stretch>
        </p:blipFill>
        <p:spPr>
          <a:xfrm>
            <a:off x="7005546" y="3123643"/>
            <a:ext cx="2945278" cy="1143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076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165" y="1281953"/>
            <a:ext cx="11192975" cy="4855078"/>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5.2 </a:t>
            </a:r>
            <a:r>
              <a:rPr lang="fr-FR" sz="1400" u="sng" dirty="0" smtClean="0">
                <a:latin typeface="Calibri" panose="020F0502020204030204" pitchFamily="34" charset="0"/>
                <a:cs typeface="Calibri" panose="020F0502020204030204" pitchFamily="34" charset="0"/>
              </a:rPr>
              <a:t>Les locaux avec hébergement </a:t>
            </a:r>
            <a:r>
              <a:rPr lang="fr-FR" sz="1400" dirty="0" smtClean="0">
                <a:latin typeface="Calibri" panose="020F0502020204030204" pitchFamily="34" charset="0"/>
                <a:cs typeface="Calibri" panose="020F0502020204030204" pitchFamily="34" charset="0"/>
              </a:rPr>
              <a:t>: </a:t>
            </a:r>
            <a:r>
              <a:rPr lang="fr-FR" sz="1400" i="1" dirty="0" smtClean="0">
                <a:latin typeface="Calibri" panose="020F0502020204030204" pitchFamily="34" charset="0"/>
                <a:cs typeface="Calibri" panose="020F0502020204030204" pitchFamily="34" charset="0"/>
              </a:rPr>
              <a:t>sont soumis à une obligation de déclaration et donne lieu à un récépissé mentionnant un n° d’enregistrement (exploitant)</a:t>
            </a: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L’exploitant d’un local ERP doit effectuer la déclaration auprès du SDJES du lieu d’implantation de son établissement.</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Ces locaux sont classés par catégorie et type d’ERP (établissement recevant du public). En fonction, ils sont soumis à la visite périodique de la commission de sécurité qui émet un avis et à la signature d’un arrêté municipal d’autorisation d’ouverture. L’exploitant doit transmettre au rythme de ces visites, les informations au SDJES afin que la fiche local soit mise à jour.</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-Un ERP peut recevoir un séjour de mineurs même si le délai de péremption est dépassé : le dernier avis est valable jusqu’au prochain, en général la commission de sécurité passe dans l’année de la date d’échéance (et donc parfois à une date ultérieure de celle inscrite dans TAM) : cela ne doit pas être bloquant</a:t>
            </a: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5.3 </a:t>
            </a:r>
            <a:r>
              <a:rPr lang="fr-FR" sz="1400" u="sng" dirty="0" smtClean="0">
                <a:latin typeface="Calibri" panose="020F0502020204030204" pitchFamily="34" charset="0"/>
                <a:cs typeface="Calibri" panose="020F0502020204030204" pitchFamily="34" charset="0"/>
              </a:rPr>
              <a:t>Les locaux à l’étranger </a:t>
            </a:r>
            <a:r>
              <a:rPr lang="fr-FR" sz="1400" dirty="0" smtClean="0">
                <a:latin typeface="Calibri" panose="020F0502020204030204" pitchFamily="34" charset="0"/>
                <a:cs typeface="Calibri" panose="020F0502020204030204" pitchFamily="34" charset="0"/>
              </a:rPr>
              <a:t>:</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I</a:t>
            </a:r>
            <a:r>
              <a:rPr lang="fr-FR" sz="1400" dirty="0" smtClean="0">
                <a:latin typeface="Calibri" panose="020F0502020204030204" pitchFamily="34" charset="0"/>
                <a:cs typeface="Calibri" panose="020F0502020204030204" pitchFamily="34" charset="0"/>
              </a:rPr>
              <a:t>ls ne font pas l’objet d’un enregistrement sur TAM</a:t>
            </a: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b="1" dirty="0" smtClean="0">
                <a:latin typeface="Calibri" panose="020F0502020204030204" pitchFamily="34" charset="0"/>
                <a:cs typeface="Calibri" panose="020F0502020204030204" pitchFamily="34" charset="0"/>
              </a:rPr>
              <a:t>6) Quelles sont les caractéristiques des séjours à l’étranger lors de la déclaration ?</a:t>
            </a:r>
            <a:br>
              <a:rPr lang="fr-FR" sz="1400" b="1"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Tous les types de séjour peuvent se dérouler à l’étranger ainsi qu’une activité accessoire d’un accueil de loisirs</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Ils se déclarent en décochant l’onglet coché par défaut « En France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ATTENTION : un stage pratique BAFA/BAFD ne peut pas se dérouler à l’étranger (ni dans un accueil de jeunes, ni en séjour spécifique, ni en séjour court, </a:t>
            </a:r>
            <a:r>
              <a:rPr lang="fr-FR" sz="1400" dirty="0" smtClean="0">
                <a:latin typeface="Calibri" panose="020F0502020204030204" pitchFamily="34" charset="0"/>
                <a:cs typeface="Calibri" panose="020F0502020204030204" pitchFamily="34" charset="0"/>
              </a:rPr>
              <a:t>ni </a:t>
            </a:r>
            <a:r>
              <a:rPr lang="fr-FR" sz="1400" dirty="0" smtClean="0">
                <a:latin typeface="Calibri" panose="020F0502020204030204" pitchFamily="34" charset="0"/>
                <a:cs typeface="Calibri" panose="020F0502020204030204" pitchFamily="34" charset="0"/>
              </a:rPr>
              <a:t>en séjour de vacances dans une famille)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Faire signer l’autorisation de sortie de territoire des mineurs par les </a:t>
            </a:r>
            <a:r>
              <a:rPr lang="fr-FR" sz="1400" dirty="0">
                <a:latin typeface="Calibri" panose="020F0502020204030204" pitchFamily="34" charset="0"/>
                <a:cs typeface="Calibri" panose="020F0502020204030204" pitchFamily="34" charset="0"/>
              </a:rPr>
              <a:t>représentants légaux</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Conseillez </a:t>
            </a:r>
            <a:r>
              <a:rPr lang="fr-FR" sz="1400" dirty="0">
                <a:latin typeface="Calibri" panose="020F0502020204030204" pitchFamily="34" charset="0"/>
                <a:cs typeface="Calibri" panose="020F0502020204030204" pitchFamily="34" charset="0"/>
              </a:rPr>
              <a:t>de faire établir la carte maladie européenne (si séjour en Europe</a:t>
            </a:r>
            <a:r>
              <a:rPr lang="fr-FR" sz="1400" dirty="0" smtClean="0">
                <a:latin typeface="Calibri" panose="020F0502020204030204" pitchFamily="34" charset="0"/>
                <a:cs typeface="Calibri" panose="020F0502020204030204" pitchFamily="34" charset="0"/>
              </a:rPr>
              <a:t>)</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S’enregistrer sur l'application "Ariane" : </a:t>
            </a:r>
            <a:r>
              <a:rPr lang="fr-FR" sz="1400" dirty="0">
                <a:latin typeface="Calibri" panose="020F0502020204030204" pitchFamily="34" charset="0"/>
                <a:cs typeface="Calibri" panose="020F0502020204030204" pitchFamily="34" charset="0"/>
                <a:hlinkClick r:id="rId2"/>
              </a:rPr>
              <a:t>https://</a:t>
            </a:r>
            <a:r>
              <a:rPr lang="fr-FR" sz="1400" dirty="0" smtClean="0">
                <a:latin typeface="Calibri" panose="020F0502020204030204" pitchFamily="34" charset="0"/>
                <a:cs typeface="Calibri" panose="020F0502020204030204" pitchFamily="34" charset="0"/>
                <a:hlinkClick r:id="rId2"/>
              </a:rPr>
              <a:t>pastel.diplomatie.gouv.fr/fildariane/dyn/public/login.html</a:t>
            </a: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27</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Rectangle 3"/>
          <p:cNvSpPr/>
          <p:nvPr/>
        </p:nvSpPr>
        <p:spPr>
          <a:xfrm>
            <a:off x="-2530475" y="1166724"/>
            <a:ext cx="6096000" cy="1200329"/>
          </a:xfrm>
          <a:prstGeom prst="rect">
            <a:avLst/>
          </a:prstGeom>
        </p:spPr>
        <p:txBody>
          <a:bodyPr>
            <a:spAutoFit/>
          </a:bodyPr>
          <a:lstStyle/>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endParaRPr lang="fr-FR" dirty="0"/>
          </a:p>
        </p:txBody>
      </p:sp>
    </p:spTree>
    <p:extLst>
      <p:ext uri="{BB962C8B-B14F-4D97-AF65-F5344CB8AC3E}">
        <p14:creationId xmlns:p14="http://schemas.microsoft.com/office/powerpoint/2010/main" val="544424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165" y="1281953"/>
            <a:ext cx="11192975" cy="4855078"/>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28</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Rectangle 3"/>
          <p:cNvSpPr/>
          <p:nvPr/>
        </p:nvSpPr>
        <p:spPr>
          <a:xfrm>
            <a:off x="-2530475" y="1166724"/>
            <a:ext cx="6096000" cy="1200329"/>
          </a:xfrm>
          <a:prstGeom prst="rect">
            <a:avLst/>
          </a:prstGeom>
        </p:spPr>
        <p:txBody>
          <a:bodyPr>
            <a:spAutoFit/>
          </a:bodyPr>
          <a:lstStyle/>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endParaRPr lang="fr-FR" dirty="0"/>
          </a:p>
        </p:txBody>
      </p:sp>
      <p:sp>
        <p:nvSpPr>
          <p:cNvPr id="5" name="ZoneTexte 4"/>
          <p:cNvSpPr txBox="1"/>
          <p:nvPr/>
        </p:nvSpPr>
        <p:spPr>
          <a:xfrm>
            <a:off x="375281" y="1370342"/>
            <a:ext cx="11043341" cy="4801314"/>
          </a:xfrm>
          <a:prstGeom prst="rect">
            <a:avLst/>
          </a:prstGeom>
          <a:noFill/>
        </p:spPr>
        <p:txBody>
          <a:bodyPr wrap="square" rtlCol="0">
            <a:spAutoFit/>
          </a:bodyPr>
          <a:lstStyle/>
          <a:p>
            <a:r>
              <a:rPr lang="fr-FR" sz="900" b="1" dirty="0"/>
              <a:t>Le projet éducatif : document de présentation des valeurs et principes éducatifs de l'organisateur de l'accueil collectif de mineurs :</a:t>
            </a:r>
          </a:p>
          <a:p>
            <a:r>
              <a:rPr lang="fr-FR" sz="900" dirty="0"/>
              <a:t>Le projet éducatif est un document obligatoire à transmettre au SDJES (en intégralité), aux équipes d'animation, aux familles et à titre d'information aux différents partenaires de l'action.</a:t>
            </a:r>
          </a:p>
          <a:p>
            <a:r>
              <a:rPr lang="fr-FR" sz="900" dirty="0"/>
              <a:t>Daté et signé, il peut être pluriannuel (néanmoins, il doit être déposé sur TAM chaque année lors de la 1ère déclaration d'ACM en cas de modifications).</a:t>
            </a:r>
          </a:p>
          <a:p>
            <a:r>
              <a:rPr lang="fr-FR" sz="900" dirty="0"/>
              <a:t>Le projet éducatif précise notamment les éléments suivants :</a:t>
            </a:r>
          </a:p>
          <a:p>
            <a:r>
              <a:rPr lang="fr-FR" sz="900" dirty="0"/>
              <a:t>	l'identité et la vocation principale de l'organisateur</a:t>
            </a:r>
          </a:p>
          <a:p>
            <a:r>
              <a:rPr lang="fr-FR" sz="900" dirty="0"/>
              <a:t>	les objectifs éducatifs qui seront visés par l'action éducative des équipes d'animation et de direction</a:t>
            </a:r>
          </a:p>
          <a:p>
            <a:r>
              <a:rPr lang="fr-FR" sz="900" dirty="0"/>
              <a:t>	les moyens matériels (locaux, véhicules, informatiques, pédagogiques..), financiers (budget, modalités tarifaires..) mis à la disposition des équipes d'animation et de direction</a:t>
            </a:r>
          </a:p>
          <a:p>
            <a:r>
              <a:rPr lang="fr-FR" sz="900" dirty="0"/>
              <a:t>	les moyens de fonctionnement et d'organisation (horaires d'ouverture, règlement intérieur, modalités de recrutement du personnel, temps de préparation et de concertation pour les équipes, convention de partenariat, outils de communication et de relations avec les familles, modalités d'évaluation et de suivi des projets d'animation...)</a:t>
            </a:r>
          </a:p>
          <a:p>
            <a:r>
              <a:rPr lang="fr-FR" sz="900" dirty="0"/>
              <a:t>	les mesures prises par l'organisateur pour être informé des conditions de déroulement de celui-ci et de son suivi</a:t>
            </a:r>
          </a:p>
          <a:p>
            <a:r>
              <a:rPr lang="fr-FR" sz="900" dirty="0"/>
              <a:t>Le projet éducatif doit par ailleurs prendre en compte :</a:t>
            </a:r>
          </a:p>
          <a:p>
            <a:r>
              <a:rPr lang="fr-FR" sz="900" dirty="0"/>
              <a:t>	la vie collective</a:t>
            </a:r>
          </a:p>
          <a:p>
            <a:r>
              <a:rPr lang="fr-FR" sz="900" dirty="0"/>
              <a:t>	les besoins psychologiques et physiologiques des mineurs pour la pratique des activités notamment physiques et sportives</a:t>
            </a:r>
          </a:p>
          <a:p>
            <a:r>
              <a:rPr lang="fr-FR" sz="900" dirty="0"/>
              <a:t>	les besoins spécifiques des mineurs atteints de trouble de santé ou de handicap</a:t>
            </a:r>
          </a:p>
          <a:p>
            <a:endParaRPr lang="fr-FR" sz="900" b="1" dirty="0"/>
          </a:p>
          <a:p>
            <a:r>
              <a:rPr lang="fr-FR" sz="900" b="1" dirty="0"/>
              <a:t>Le projet pédagogique : outil de mise en œuvre des orientations éducatives de l'organisateur :</a:t>
            </a:r>
          </a:p>
          <a:p>
            <a:r>
              <a:rPr lang="fr-FR" sz="900" dirty="0"/>
              <a:t>Les personnes qui assurent la direction et l'animation de l'accueil prennent connaissance du projet éducatif avant leur entrée en fonction.</a:t>
            </a:r>
          </a:p>
          <a:p>
            <a:r>
              <a:rPr lang="fr-FR" sz="900" dirty="0"/>
              <a:t>Le directeur de l'accueil met en œuvre le projet éducatif dans les conditions qu'il définit et qu'il présente sous forme d'un document élaboré en concertation avec son équipe.</a:t>
            </a:r>
          </a:p>
          <a:p>
            <a:r>
              <a:rPr lang="fr-FR" sz="900" dirty="0"/>
              <a:t>Le directeur est le garant du projet pédagogique.</a:t>
            </a:r>
          </a:p>
          <a:p>
            <a:r>
              <a:rPr lang="fr-FR" sz="900" dirty="0"/>
              <a:t>Le projet pédagogique est communiqué à l'organisateur, aux responsables légaux de l'enfant et au SDJES (dans son intégralité, lors de contrôle ou sur simple demande).</a:t>
            </a:r>
          </a:p>
          <a:p>
            <a:r>
              <a:rPr lang="fr-FR" sz="900" dirty="0"/>
              <a:t>L'organisateur est tenu de s'assurer de la mise en œuvre de ces dispositions.</a:t>
            </a:r>
          </a:p>
          <a:p>
            <a:r>
              <a:rPr lang="fr-FR" sz="900" dirty="0"/>
              <a:t>Le projet pédagogique précise notamment les éléments suivants :</a:t>
            </a:r>
          </a:p>
          <a:p>
            <a:r>
              <a:rPr lang="fr-FR" sz="900" dirty="0"/>
              <a:t>	les objectifs pédagogiques</a:t>
            </a:r>
          </a:p>
          <a:p>
            <a:r>
              <a:rPr lang="fr-FR" sz="900" dirty="0"/>
              <a:t>	la nature des activités proposées en fonction des modalités d'accueil et de mise en œuvre en particulier pour les activités physiques et sportives</a:t>
            </a:r>
          </a:p>
          <a:p>
            <a:r>
              <a:rPr lang="fr-FR" sz="900" dirty="0"/>
              <a:t>	la répartition des temps d'activité et de repos et la gestion de la vie quotidienne (en particulier lors des accueils avec hébergement)</a:t>
            </a:r>
          </a:p>
          <a:p>
            <a:r>
              <a:rPr lang="fr-FR" sz="900" dirty="0"/>
              <a:t>	les caractéristiques du public accueilli et les modalités de participation des enfants (à la définition des règles de vie, au choix et à l'organisation des activités et sorties...)</a:t>
            </a:r>
          </a:p>
          <a:p>
            <a:r>
              <a:rPr lang="fr-FR" sz="900" dirty="0"/>
              <a:t>	le cas échéant, les mesures envisagées pour les enfants atteints de trouble de santé ou de handicap</a:t>
            </a:r>
          </a:p>
          <a:p>
            <a:r>
              <a:rPr lang="fr-FR" sz="900" dirty="0"/>
              <a:t>	la présentation des locaux et espaces utilisés</a:t>
            </a:r>
          </a:p>
          <a:p>
            <a:r>
              <a:rPr lang="fr-FR" sz="900" dirty="0"/>
              <a:t>	les modalités de fonctionnement de l'équipe de direction et d'animation constituée</a:t>
            </a:r>
          </a:p>
          <a:p>
            <a:r>
              <a:rPr lang="fr-FR" sz="900" dirty="0"/>
              <a:t>	les modalités de fonctionnement et d'organisation de l'accueil spécifique ou ponctuel (lors de séjour en autonomie, séjour accessoire, bivouac...)</a:t>
            </a:r>
          </a:p>
          <a:p>
            <a:r>
              <a:rPr lang="fr-FR" sz="900" dirty="0"/>
              <a:t>	les moyens et indicateurs d'évaluation et de suivi de l'accueil</a:t>
            </a:r>
          </a:p>
          <a:p>
            <a:endParaRPr lang="fr-FR" sz="900" dirty="0"/>
          </a:p>
          <a:p>
            <a:pPr algn="ctr"/>
            <a:r>
              <a:rPr lang="fr-FR" sz="900" b="1" dirty="0"/>
              <a:t>Documents éducatif et pédagogique à actualiser tenant compte des changements d'organisation et de fonctionnement des accueils de mineurs survenus en cours d'année de déclaration (avenants)</a:t>
            </a:r>
          </a:p>
          <a:p>
            <a:pPr algn="ctr"/>
            <a:r>
              <a:rPr lang="fr-FR" sz="900" b="1" dirty="0"/>
              <a:t> et à télé verser sur la fiche organisateur sur TAM</a:t>
            </a:r>
          </a:p>
        </p:txBody>
      </p:sp>
      <p:sp>
        <p:nvSpPr>
          <p:cNvPr id="6" name="ZoneTexte 5"/>
          <p:cNvSpPr txBox="1"/>
          <p:nvPr/>
        </p:nvSpPr>
        <p:spPr>
          <a:xfrm>
            <a:off x="4386586" y="762580"/>
            <a:ext cx="7091082" cy="400110"/>
          </a:xfrm>
          <a:prstGeom prst="rect">
            <a:avLst/>
          </a:prstGeom>
          <a:noFill/>
        </p:spPr>
        <p:txBody>
          <a:bodyPr wrap="square" rtlCol="0">
            <a:spAutoFit/>
          </a:bodyPr>
          <a:lstStyle/>
          <a:p>
            <a:r>
              <a:rPr lang="fr-FR" sz="2000" b="1" dirty="0"/>
              <a:t>ANNEXE 1 : projet éducatif et pédagogique</a:t>
            </a:r>
          </a:p>
        </p:txBody>
      </p:sp>
    </p:spTree>
    <p:extLst>
      <p:ext uri="{BB962C8B-B14F-4D97-AF65-F5344CB8AC3E}">
        <p14:creationId xmlns:p14="http://schemas.microsoft.com/office/powerpoint/2010/main" val="3744431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165" y="1281953"/>
            <a:ext cx="11192975" cy="654423"/>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29</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Rectangle 3"/>
          <p:cNvSpPr/>
          <p:nvPr/>
        </p:nvSpPr>
        <p:spPr>
          <a:xfrm>
            <a:off x="-2530475" y="1166724"/>
            <a:ext cx="6096000" cy="1200329"/>
          </a:xfrm>
          <a:prstGeom prst="rect">
            <a:avLst/>
          </a:prstGeom>
        </p:spPr>
        <p:txBody>
          <a:bodyPr>
            <a:spAutoFit/>
          </a:bodyPr>
          <a:lstStyle/>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endParaRPr lang="fr-FR" dirty="0"/>
          </a:p>
        </p:txBody>
      </p:sp>
      <p:sp>
        <p:nvSpPr>
          <p:cNvPr id="5" name="ZoneTexte 4"/>
          <p:cNvSpPr txBox="1"/>
          <p:nvPr/>
        </p:nvSpPr>
        <p:spPr>
          <a:xfrm>
            <a:off x="591671" y="1398494"/>
            <a:ext cx="11205882" cy="400110"/>
          </a:xfrm>
          <a:prstGeom prst="rect">
            <a:avLst/>
          </a:prstGeom>
          <a:noFill/>
        </p:spPr>
        <p:txBody>
          <a:bodyPr wrap="square" rtlCol="0">
            <a:spAutoFit/>
          </a:bodyPr>
          <a:lstStyle/>
          <a:p>
            <a:r>
              <a:rPr lang="fr-FR" sz="2000" b="1" dirty="0"/>
              <a:t>ANNEXE 2 : assurance en responsabilité civile</a:t>
            </a:r>
          </a:p>
        </p:txBody>
      </p:sp>
      <p:sp>
        <p:nvSpPr>
          <p:cNvPr id="6" name="ZoneTexte 5"/>
          <p:cNvSpPr txBox="1"/>
          <p:nvPr/>
        </p:nvSpPr>
        <p:spPr>
          <a:xfrm>
            <a:off x="672353" y="2088776"/>
            <a:ext cx="10962801" cy="3600986"/>
          </a:xfrm>
          <a:prstGeom prst="rect">
            <a:avLst/>
          </a:prstGeom>
          <a:noFill/>
        </p:spPr>
        <p:txBody>
          <a:bodyPr wrap="square" rtlCol="0">
            <a:spAutoFit/>
          </a:bodyPr>
          <a:lstStyle/>
          <a:p>
            <a:r>
              <a:rPr lang="fr-FR" sz="1200" dirty="0"/>
              <a:t>Les organisateurs d'ACM sont soumis à une obligation d'assurance en responsabilité civile au titre de l'article L. 227-5 du Code de l'action sociale et des familles :</a:t>
            </a:r>
          </a:p>
          <a:p>
            <a:endParaRPr lang="fr-FR" sz="1200" dirty="0"/>
          </a:p>
          <a:p>
            <a:r>
              <a:rPr lang="fr-FR" sz="1200" dirty="0"/>
              <a:t>« Les personnes organisant l'accueil des mineurs mentionné à l'article L. 227-4, ainsi que celles exploitant les locaux où cet accueil se déroule, sont tenues de souscrire un contrat d'assurance garantissant les conséquences pécuniaires de leur responsabilité civile, ainsi que de celle de leurs préposés et des participants aux activités qu'elles proposent. Les assurés sont tiers entre eux. »</a:t>
            </a:r>
          </a:p>
          <a:p>
            <a:endParaRPr lang="fr-FR" sz="1200" dirty="0"/>
          </a:p>
          <a:p>
            <a:r>
              <a:rPr lang="fr-FR" sz="1200" dirty="0"/>
              <a:t>Les modalités d'assurance sont précisées par les articles R. 227-27 à R. 227-29 du Code de l'action sociale et des familles. </a:t>
            </a:r>
          </a:p>
          <a:p>
            <a:endParaRPr lang="fr-FR" sz="1200" dirty="0"/>
          </a:p>
          <a:p>
            <a:r>
              <a:rPr lang="fr-FR" sz="1200" dirty="0"/>
              <a:t>Concernant l'information des familles, l'organisateur est tenu de communiquer aux familles, si elles en font la demande, l'attestation d'assurance mentionnée à l'article R. 227-29 du Code de l'action sociale et des familles.</a:t>
            </a:r>
          </a:p>
          <a:p>
            <a:endParaRPr lang="fr-FR" sz="1200" dirty="0"/>
          </a:p>
          <a:p>
            <a:r>
              <a:rPr lang="fr-FR" sz="1200" dirty="0"/>
              <a:t>De plus, l'organisateur a l'obligation d'informer les responsables légaux des mineurs concernés de leur intérêt à souscrire un contrat d'assurance de personnes couvrant les dommages corporels auxquels peuvent les exposer les activités auxquels ils participent (article L. 227-5 du Code de l'action sociale et des familles).</a:t>
            </a:r>
          </a:p>
          <a:p>
            <a:endParaRPr lang="fr-FR" sz="1200" dirty="0"/>
          </a:p>
          <a:p>
            <a:r>
              <a:rPr lang="fr-FR" sz="1200" dirty="0"/>
              <a:t>L'organisateur devra prouver qu'il a bien satisfait à cette obligation en mentionnant ces informations dans le formulaire d'autorisation parental signé par les parents des mineurs accueillis.</a:t>
            </a:r>
          </a:p>
          <a:p>
            <a:endParaRPr lang="fr-FR" sz="1200" dirty="0"/>
          </a:p>
          <a:p>
            <a:r>
              <a:rPr lang="fr-FR" sz="1200" dirty="0"/>
              <a:t>Enfin, il convient de préciser qu'en cas de survenue d'un accident, l'organisateur doit informer dans les </a:t>
            </a:r>
            <a:r>
              <a:rPr lang="fr-FR" sz="1200" dirty="0" smtClean="0"/>
              <a:t>plus brefs </a:t>
            </a:r>
            <a:r>
              <a:rPr lang="fr-FR" sz="1200" dirty="0"/>
              <a:t>délais son assurance afin de déclencher les éventuels droits à indemnisation ouverts aux victimes</a:t>
            </a:r>
          </a:p>
        </p:txBody>
      </p:sp>
    </p:spTree>
    <p:extLst>
      <p:ext uri="{BB962C8B-B14F-4D97-AF65-F5344CB8AC3E}">
        <p14:creationId xmlns:p14="http://schemas.microsoft.com/office/powerpoint/2010/main" val="317804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746" y="1459523"/>
            <a:ext cx="11116408" cy="4264269"/>
          </a:xfrm>
        </p:spPr>
        <p:txBody>
          <a:bodyPr>
            <a:normAutofit/>
          </a:bodyPr>
          <a:lstStyle/>
          <a:p>
            <a:r>
              <a:rPr lang="fr-FR" sz="2000" b="1" dirty="0" smtClean="0">
                <a:latin typeface="+mn-lt"/>
              </a:rPr>
              <a:t>SOMMAIRE :</a:t>
            </a:r>
            <a:r>
              <a:rPr lang="fr-FR" sz="2000" dirty="0" smtClean="0">
                <a:latin typeface="+mn-lt"/>
              </a:rPr>
              <a:t/>
            </a:r>
            <a:br>
              <a:rPr lang="fr-FR" sz="2000" dirty="0" smtClean="0">
                <a:latin typeface="+mn-lt"/>
              </a:rPr>
            </a:br>
            <a:r>
              <a:rPr lang="fr-FR" sz="2000" dirty="0">
                <a:latin typeface="+mn-lt"/>
              </a:rPr>
              <a:t/>
            </a:r>
            <a:br>
              <a:rPr lang="fr-FR" sz="2000" dirty="0">
                <a:latin typeface="+mn-lt"/>
              </a:rPr>
            </a:br>
            <a:r>
              <a:rPr lang="fr-FR" sz="2000" dirty="0">
                <a:latin typeface="+mn-lt"/>
              </a:rPr>
              <a:t>1</a:t>
            </a:r>
            <a:r>
              <a:rPr lang="fr-FR" sz="2000" dirty="0" smtClean="0">
                <a:latin typeface="+mn-lt"/>
              </a:rPr>
              <a:t>. Cadre réglementaire et législatif des accueils de mineurs</a:t>
            </a:r>
            <a:br>
              <a:rPr lang="fr-FR" sz="2000" dirty="0" smtClean="0">
                <a:latin typeface="+mn-lt"/>
              </a:rPr>
            </a:br>
            <a:r>
              <a:rPr lang="fr-FR" sz="2000" dirty="0" smtClean="0">
                <a:latin typeface="+mn-lt"/>
              </a:rPr>
              <a:t>2. La procédure réglementaire de déclaration d’un accueil de mineurs</a:t>
            </a:r>
            <a:br>
              <a:rPr lang="fr-FR" sz="2000" dirty="0" smtClean="0">
                <a:latin typeface="+mn-lt"/>
              </a:rPr>
            </a:br>
            <a:r>
              <a:rPr lang="fr-FR" sz="2000" dirty="0" smtClean="0">
                <a:latin typeface="+mn-lt"/>
              </a:rPr>
              <a:t>3. La création ou l’actualisation d’un compte organisateur</a:t>
            </a:r>
            <a:br>
              <a:rPr lang="fr-FR" sz="2000" dirty="0" smtClean="0">
                <a:latin typeface="+mn-lt"/>
              </a:rPr>
            </a:br>
            <a:r>
              <a:rPr lang="fr-FR" sz="2000" dirty="0" smtClean="0">
                <a:latin typeface="+mn-lt"/>
              </a:rPr>
              <a:t>4. L’application dédiée aux déclarations des accueils de mineurs : 2 interfaces</a:t>
            </a:r>
            <a:br>
              <a:rPr lang="fr-FR" sz="2000" dirty="0" smtClean="0">
                <a:latin typeface="+mn-lt"/>
              </a:rPr>
            </a:br>
            <a:r>
              <a:rPr lang="fr-FR" sz="2000" dirty="0" smtClean="0">
                <a:latin typeface="+mn-lt"/>
              </a:rPr>
              <a:t>5. Les étapes de la déclaration d’un accueil de mineurs</a:t>
            </a:r>
            <a:br>
              <a:rPr lang="fr-FR" sz="2000" dirty="0" smtClean="0">
                <a:latin typeface="+mn-lt"/>
              </a:rPr>
            </a:br>
            <a:r>
              <a:rPr lang="fr-FR" sz="2000" dirty="0" smtClean="0">
                <a:latin typeface="+mn-lt"/>
              </a:rPr>
              <a:t>6. La Foire aux questions</a:t>
            </a:r>
            <a:br>
              <a:rPr lang="fr-FR" sz="2000" dirty="0" smtClean="0">
                <a:latin typeface="+mn-lt"/>
              </a:rPr>
            </a:br>
            <a:r>
              <a:rPr lang="fr-FR" sz="2000" dirty="0" smtClean="0">
                <a:latin typeface="+mn-lt"/>
              </a:rPr>
              <a:t>7. Les annexes</a:t>
            </a:r>
            <a:br>
              <a:rPr lang="fr-FR" sz="2000" dirty="0" smtClean="0">
                <a:latin typeface="+mn-lt"/>
              </a:rPr>
            </a:br>
            <a:r>
              <a:rPr lang="fr-FR" sz="2000" dirty="0" smtClean="0">
                <a:latin typeface="+mn-lt"/>
              </a:rPr>
              <a:t>8. Echanges</a:t>
            </a:r>
            <a:br>
              <a:rPr lang="fr-FR" sz="2000" dirty="0" smtClean="0">
                <a:latin typeface="+mn-lt"/>
              </a:rPr>
            </a:br>
            <a:r>
              <a:rPr lang="fr-FR" sz="2000" dirty="0">
                <a:latin typeface="+mn-lt"/>
              </a:rPr>
              <a:t/>
            </a:r>
            <a:br>
              <a:rPr lang="fr-FR" sz="2000" dirty="0">
                <a:latin typeface="+mn-lt"/>
              </a:rPr>
            </a:br>
            <a:r>
              <a:rPr lang="fr-FR" sz="2000" dirty="0" smtClean="0">
                <a:latin typeface="+mn-lt"/>
              </a:rPr>
              <a:t/>
            </a:r>
            <a:br>
              <a:rPr lang="fr-FR" sz="2000" dirty="0" smtClean="0">
                <a:latin typeface="+mn-lt"/>
              </a:rPr>
            </a:br>
            <a:r>
              <a:rPr lang="fr-FR" sz="2000" dirty="0">
                <a:latin typeface="+mn-lt"/>
              </a:rPr>
              <a:t/>
            </a:r>
            <a:br>
              <a:rPr lang="fr-FR" sz="2000" dirty="0">
                <a:latin typeface="+mn-lt"/>
              </a:rPr>
            </a:br>
            <a:r>
              <a:rPr lang="fr-FR" sz="2000" dirty="0" smtClean="0">
                <a:latin typeface="+mn-lt"/>
              </a:rPr>
              <a:t/>
            </a:r>
            <a:br>
              <a:rPr lang="fr-FR" sz="2000" dirty="0" smtClean="0">
                <a:latin typeface="+mn-lt"/>
              </a:rPr>
            </a:br>
            <a:endParaRPr lang="fr-FR" sz="2000" dirty="0">
              <a:latin typeface="+mn-lt"/>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a:t>3</a:t>
            </a:r>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Tree>
    <p:extLst>
      <p:ext uri="{BB962C8B-B14F-4D97-AF65-F5344CB8AC3E}">
        <p14:creationId xmlns:p14="http://schemas.microsoft.com/office/powerpoint/2010/main" val="1042083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165" y="1281953"/>
            <a:ext cx="11192975" cy="654423"/>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30</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Rectangle 3"/>
          <p:cNvSpPr/>
          <p:nvPr/>
        </p:nvSpPr>
        <p:spPr>
          <a:xfrm>
            <a:off x="-2530475" y="1166724"/>
            <a:ext cx="6096000" cy="1200329"/>
          </a:xfrm>
          <a:prstGeom prst="rect">
            <a:avLst/>
          </a:prstGeom>
        </p:spPr>
        <p:txBody>
          <a:bodyPr>
            <a:spAutoFit/>
          </a:bodyPr>
          <a:lstStyle/>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endParaRPr lang="fr-FR" dirty="0"/>
          </a:p>
        </p:txBody>
      </p:sp>
      <p:sp>
        <p:nvSpPr>
          <p:cNvPr id="5" name="ZoneTexte 4"/>
          <p:cNvSpPr txBox="1"/>
          <p:nvPr/>
        </p:nvSpPr>
        <p:spPr>
          <a:xfrm>
            <a:off x="591671" y="1398494"/>
            <a:ext cx="11205882" cy="400110"/>
          </a:xfrm>
          <a:prstGeom prst="rect">
            <a:avLst/>
          </a:prstGeom>
          <a:noFill/>
        </p:spPr>
        <p:txBody>
          <a:bodyPr wrap="square" rtlCol="0">
            <a:spAutoFit/>
          </a:bodyPr>
          <a:lstStyle/>
          <a:p>
            <a:r>
              <a:rPr lang="fr-FR" sz="2000" b="1" dirty="0"/>
              <a:t>ANNEXE 2 : assurance en responsabilité civile</a:t>
            </a:r>
          </a:p>
        </p:txBody>
      </p:sp>
      <p:sp>
        <p:nvSpPr>
          <p:cNvPr id="6" name="ZoneTexte 5"/>
          <p:cNvSpPr txBox="1"/>
          <p:nvPr/>
        </p:nvSpPr>
        <p:spPr>
          <a:xfrm>
            <a:off x="512165" y="1926946"/>
            <a:ext cx="11122989" cy="3970318"/>
          </a:xfrm>
          <a:prstGeom prst="rect">
            <a:avLst/>
          </a:prstGeom>
          <a:noFill/>
        </p:spPr>
        <p:txBody>
          <a:bodyPr wrap="square" rtlCol="0">
            <a:spAutoFit/>
          </a:bodyPr>
          <a:lstStyle/>
          <a:p>
            <a:endParaRPr lang="fr-FR" sz="1200" dirty="0"/>
          </a:p>
          <a:p>
            <a:r>
              <a:rPr lang="fr-FR" sz="1200" dirty="0"/>
              <a:t>Les modalités d'assurance sont précisées par les articles :</a:t>
            </a:r>
          </a:p>
          <a:p>
            <a:endParaRPr lang="fr-FR" sz="1200" dirty="0"/>
          </a:p>
          <a:p>
            <a:r>
              <a:rPr lang="fr-FR" sz="1200" u="sng" dirty="0"/>
              <a:t>R. 227-27 du CASF </a:t>
            </a:r>
            <a:r>
              <a:rPr lang="fr-FR" sz="1200" dirty="0"/>
              <a:t>:</a:t>
            </a:r>
          </a:p>
          <a:p>
            <a:r>
              <a:rPr lang="fr-FR" sz="1200" dirty="0"/>
              <a:t>Les contrats d'assurance garantissent, en application de l'article L. 227-5, les conséquences dommageables de la responsabilité civile encourue par :</a:t>
            </a:r>
          </a:p>
          <a:p>
            <a:r>
              <a:rPr lang="fr-FR" sz="1200" dirty="0"/>
              <a:t>1° Les personnes organisant l'accueil de mineurs prévu à l'article L. 227-4 et les exploitants des locaux recevant ces mineurs ;</a:t>
            </a:r>
          </a:p>
          <a:p>
            <a:r>
              <a:rPr lang="fr-FR" sz="1200" dirty="0"/>
              <a:t>2° Leurs préposés, rémunérés ou non ;</a:t>
            </a:r>
          </a:p>
          <a:p>
            <a:r>
              <a:rPr lang="fr-FR" sz="1200" dirty="0"/>
              <a:t>3° Les participants aux activités.</a:t>
            </a:r>
          </a:p>
          <a:p>
            <a:endParaRPr lang="fr-FR" sz="1200" dirty="0"/>
          </a:p>
          <a:p>
            <a:r>
              <a:rPr lang="fr-FR" sz="1200" u="sng" dirty="0"/>
              <a:t>R.227-28 du CASF </a:t>
            </a:r>
            <a:r>
              <a:rPr lang="fr-FR" sz="1200" dirty="0"/>
              <a:t>:</a:t>
            </a:r>
          </a:p>
          <a:p>
            <a:r>
              <a:rPr lang="fr-FR" sz="1200" dirty="0"/>
              <a:t>Les contrats mentionnés à l'article R. 227-27 sont établis en fonction des caractéristiques des activités proposées, et notamment de celles présentant des risques particuliers.</a:t>
            </a:r>
          </a:p>
          <a:p>
            <a:endParaRPr lang="fr-FR" sz="1200" dirty="0"/>
          </a:p>
          <a:p>
            <a:r>
              <a:rPr lang="fr-FR" sz="1200" u="sng" dirty="0"/>
              <a:t>R. 227-29 du CASF </a:t>
            </a:r>
            <a:r>
              <a:rPr lang="fr-FR" sz="1200" dirty="0"/>
              <a:t>:</a:t>
            </a:r>
          </a:p>
          <a:p>
            <a:r>
              <a:rPr lang="fr-FR" sz="1200" dirty="0"/>
              <a:t>La souscription des contrats mentionnés à l'article R. 227-27 est justifiée par une attestation délivrée par l'assureur, qui doit comporter nécessairement les mentions suivantes :</a:t>
            </a:r>
          </a:p>
          <a:p>
            <a:r>
              <a:rPr lang="fr-FR" sz="1200" dirty="0"/>
              <a:t>1° La référence aux dispositions légales et réglementaires.</a:t>
            </a:r>
          </a:p>
          <a:p>
            <a:r>
              <a:rPr lang="fr-FR" sz="1200" dirty="0"/>
              <a:t>2° La raison sociale de la ou des entreprises d'assurances concernées ;</a:t>
            </a:r>
          </a:p>
          <a:p>
            <a:r>
              <a:rPr lang="fr-FR" sz="1200" dirty="0"/>
              <a:t>3° Le numéro du contrat d'assurance souscrit ;</a:t>
            </a:r>
          </a:p>
          <a:p>
            <a:r>
              <a:rPr lang="fr-FR" sz="1200" dirty="0"/>
              <a:t>4° La période de validité du contrat ;</a:t>
            </a:r>
          </a:p>
          <a:p>
            <a:r>
              <a:rPr lang="fr-FR" sz="1200" dirty="0"/>
              <a:t>5° Le nom et l'adresse du souscripteur ;</a:t>
            </a:r>
          </a:p>
          <a:p>
            <a:r>
              <a:rPr lang="fr-FR" sz="1200" dirty="0"/>
              <a:t>6° L'étendue et le montant des garanties ;</a:t>
            </a:r>
          </a:p>
          <a:p>
            <a:r>
              <a:rPr lang="fr-FR" sz="1200" dirty="0"/>
              <a:t>7° La nature des activités couvertes.</a:t>
            </a:r>
          </a:p>
        </p:txBody>
      </p:sp>
    </p:spTree>
    <p:extLst>
      <p:ext uri="{BB962C8B-B14F-4D97-AF65-F5344CB8AC3E}">
        <p14:creationId xmlns:p14="http://schemas.microsoft.com/office/powerpoint/2010/main" val="2543611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165" y="1281953"/>
            <a:ext cx="11192975" cy="654423"/>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31</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Rectangle 3"/>
          <p:cNvSpPr/>
          <p:nvPr/>
        </p:nvSpPr>
        <p:spPr>
          <a:xfrm>
            <a:off x="-2530475" y="1166724"/>
            <a:ext cx="6096000" cy="1200329"/>
          </a:xfrm>
          <a:prstGeom prst="rect">
            <a:avLst/>
          </a:prstGeom>
        </p:spPr>
        <p:txBody>
          <a:bodyPr>
            <a:spAutoFit/>
          </a:bodyPr>
          <a:lstStyle/>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endParaRPr lang="fr-FR" dirty="0"/>
          </a:p>
        </p:txBody>
      </p:sp>
      <p:sp>
        <p:nvSpPr>
          <p:cNvPr id="5" name="ZoneTexte 4"/>
          <p:cNvSpPr txBox="1"/>
          <p:nvPr/>
        </p:nvSpPr>
        <p:spPr>
          <a:xfrm>
            <a:off x="591671" y="1398494"/>
            <a:ext cx="11205882" cy="400110"/>
          </a:xfrm>
          <a:prstGeom prst="rect">
            <a:avLst/>
          </a:prstGeom>
          <a:noFill/>
        </p:spPr>
        <p:txBody>
          <a:bodyPr wrap="square" rtlCol="0">
            <a:spAutoFit/>
          </a:bodyPr>
          <a:lstStyle/>
          <a:p>
            <a:r>
              <a:rPr lang="fr-FR" sz="2000" b="1" dirty="0"/>
              <a:t>ANNEXE 3 : liste des évènements et incidents graves à signaler</a:t>
            </a:r>
          </a:p>
        </p:txBody>
      </p:sp>
      <p:sp>
        <p:nvSpPr>
          <p:cNvPr id="6" name="ZoneTexte 5"/>
          <p:cNvSpPr txBox="1"/>
          <p:nvPr/>
        </p:nvSpPr>
        <p:spPr>
          <a:xfrm>
            <a:off x="672353" y="1926946"/>
            <a:ext cx="10962801" cy="4117024"/>
          </a:xfrm>
          <a:prstGeom prst="rect">
            <a:avLst/>
          </a:prstGeom>
          <a:noFill/>
        </p:spPr>
        <p:txBody>
          <a:bodyPr wrap="square" rtlCol="0">
            <a:spAutoFit/>
          </a:bodyPr>
          <a:lstStyle/>
          <a:p>
            <a:pPr marL="228600" lvl="0" indent="-228600" algn="just">
              <a:lnSpc>
                <a:spcPct val="90000"/>
              </a:lnSpc>
              <a:spcBef>
                <a:spcPts val="1000"/>
              </a:spcBef>
              <a:buFont typeface="Arial" panose="020B0604020202020204" pitchFamily="34" charset="0"/>
              <a:buChar char="•"/>
              <a:defRPr/>
            </a:pPr>
            <a:r>
              <a:rPr lang="fr-FR" sz="1100" dirty="0">
                <a:solidFill>
                  <a:prstClr val="black"/>
                </a:solidFill>
              </a:rPr>
              <a:t>Les accidents corporels sur le lieu d’accueil, d’hébergement, dans le cadre d’une activité ou d’un transport, ayant entrainé un décès ou une hospitalisation de plusieurs jours ou susceptibles d’entraîner une incapacité de longue durée ;</a:t>
            </a:r>
          </a:p>
          <a:p>
            <a:pPr marL="228600" lvl="0" indent="-228600" algn="just">
              <a:lnSpc>
                <a:spcPct val="90000"/>
              </a:lnSpc>
              <a:spcBef>
                <a:spcPts val="1000"/>
              </a:spcBef>
              <a:buFont typeface="Arial" panose="020B0604020202020204" pitchFamily="34" charset="0"/>
              <a:buChar char="•"/>
              <a:defRPr/>
            </a:pPr>
            <a:r>
              <a:rPr lang="fr-FR" sz="1100" dirty="0">
                <a:solidFill>
                  <a:prstClr val="black"/>
                </a:solidFill>
              </a:rPr>
              <a:t>Les violences physiques, verbales, à caractère sexuel impliquant pour les ACM un majeur ou entre mineurs ; les faits de bizutage, les faits de maltraitance, les affaires de mœurs, les situations de harcèlement entre jeunes ou impliquant des encadrants, les révélations de violences intrafamiliales ou d’agressions antérieures ; </a:t>
            </a:r>
          </a:p>
          <a:p>
            <a:pPr marL="228600" lvl="0" indent="-228600" algn="just">
              <a:lnSpc>
                <a:spcPct val="90000"/>
              </a:lnSpc>
              <a:spcBef>
                <a:spcPts val="1000"/>
              </a:spcBef>
              <a:buFont typeface="Arial" panose="020B0604020202020204" pitchFamily="34" charset="0"/>
              <a:buChar char="•"/>
              <a:defRPr/>
            </a:pPr>
            <a:r>
              <a:rPr lang="fr-FR" sz="1100" dirty="0">
                <a:solidFill>
                  <a:prstClr val="black"/>
                </a:solidFill>
              </a:rPr>
              <a:t>Les problèmes médicaux et sanitaires : maladies à forte contagiosité, intoxications alimentaires, malaises notamment liés aux événements climatiques (tels que canicule), blessures, mal-être etc. ; </a:t>
            </a:r>
          </a:p>
          <a:p>
            <a:pPr marL="228600" lvl="0" indent="-228600" algn="just">
              <a:lnSpc>
                <a:spcPct val="90000"/>
              </a:lnSpc>
              <a:spcBef>
                <a:spcPts val="1000"/>
              </a:spcBef>
              <a:buFont typeface="Arial" panose="020B0604020202020204" pitchFamily="34" charset="0"/>
              <a:buChar char="•"/>
              <a:defRPr/>
            </a:pPr>
            <a:r>
              <a:rPr lang="fr-FR" sz="1100" dirty="0">
                <a:solidFill>
                  <a:prstClr val="black"/>
                </a:solidFill>
              </a:rPr>
              <a:t>Tout incident ou accident ayant nécessité l’intervention des forces de l’ordre (PN, GN) ou de secours (SDIS, SAMU). </a:t>
            </a:r>
          </a:p>
          <a:p>
            <a:pPr marL="228600" lvl="0" indent="-228600" algn="just">
              <a:lnSpc>
                <a:spcPct val="90000"/>
              </a:lnSpc>
              <a:spcBef>
                <a:spcPts val="1000"/>
              </a:spcBef>
              <a:buFont typeface="Arial" panose="020B0604020202020204" pitchFamily="34" charset="0"/>
              <a:buChar char="•"/>
              <a:defRPr/>
            </a:pPr>
            <a:r>
              <a:rPr lang="fr-FR" sz="1100" dirty="0">
                <a:solidFill>
                  <a:prstClr val="black"/>
                </a:solidFill>
              </a:rPr>
              <a:t>D’autres faits considérés comme étant une mise en danger de la santé ou de la sécurité : négligences des encadrants (ex : oubli d'un mineur lors d’une sortie), défaut de surveillance, fugue, carence dans l’organisation des activités et de l’accueil, infraction, intrusions y compris nocturnes, introduction de substances dangereuses, pratiques ou jeux dangereux, incidents sanitaires, naturels ou technologiques ; ruptures d’alimentation électrique rendant inopérants les systèmes de sécurité et le fonctionnement des établissements concernés </a:t>
            </a:r>
          </a:p>
          <a:p>
            <a:pPr marL="228600" lvl="0" indent="-228600" algn="just">
              <a:lnSpc>
                <a:spcPct val="90000"/>
              </a:lnSpc>
              <a:spcBef>
                <a:spcPts val="1000"/>
              </a:spcBef>
              <a:buFont typeface="Arial" panose="020B0604020202020204" pitchFamily="34" charset="0"/>
              <a:buChar char="•"/>
              <a:defRPr/>
            </a:pPr>
            <a:r>
              <a:rPr lang="fr-FR" sz="1100" dirty="0">
                <a:solidFill>
                  <a:prstClr val="black"/>
                </a:solidFill>
              </a:rPr>
              <a:t>Tout fait ayant donné ou pouvant donner lieu à une médiatisation. </a:t>
            </a:r>
          </a:p>
          <a:p>
            <a:pPr lvl="0" algn="just">
              <a:lnSpc>
                <a:spcPct val="90000"/>
              </a:lnSpc>
              <a:spcBef>
                <a:spcPts val="1000"/>
              </a:spcBef>
              <a:defRPr/>
            </a:pPr>
            <a:r>
              <a:rPr lang="fr-FR" sz="1100" dirty="0">
                <a:solidFill>
                  <a:prstClr val="black"/>
                </a:solidFill>
              </a:rPr>
              <a:t>En outre, en cohérence avec l’action croisée des services de l’Etat, sont à signaler, en fonction de la gravité de la situation : </a:t>
            </a:r>
          </a:p>
          <a:p>
            <a:pPr marL="228600" lvl="0" indent="-228600" algn="just">
              <a:lnSpc>
                <a:spcPct val="90000"/>
              </a:lnSpc>
              <a:spcBef>
                <a:spcPts val="1000"/>
              </a:spcBef>
              <a:buFont typeface="Arial" panose="020B0604020202020204" pitchFamily="34" charset="0"/>
              <a:buChar char="•"/>
              <a:defRPr/>
            </a:pPr>
            <a:r>
              <a:rPr lang="fr-FR" sz="1100" dirty="0">
                <a:solidFill>
                  <a:prstClr val="black"/>
                </a:solidFill>
              </a:rPr>
              <a:t>Les atteintes aux principes de la République, les faits en lien avec les séparatismes, la radicalisation ou les extrémismes violents ; </a:t>
            </a:r>
          </a:p>
          <a:p>
            <a:pPr marL="228600" lvl="0" indent="-228600" algn="just">
              <a:lnSpc>
                <a:spcPct val="90000"/>
              </a:lnSpc>
              <a:spcBef>
                <a:spcPts val="1000"/>
              </a:spcBef>
              <a:buFont typeface="Arial" panose="020B0604020202020204" pitchFamily="34" charset="0"/>
              <a:buChar char="•"/>
              <a:defRPr/>
            </a:pPr>
            <a:r>
              <a:rPr lang="fr-FR" sz="1100" dirty="0">
                <a:solidFill>
                  <a:prstClr val="black"/>
                </a:solidFill>
              </a:rPr>
              <a:t>Les incidents significatifs de sécurité numérique susceptibles de perturber ou perturbant fortement l’activité du périmètre ou mettant en jeu des volumes importants de données personnelles ; </a:t>
            </a:r>
          </a:p>
          <a:p>
            <a:pPr marL="228600" lvl="0" indent="-228600" algn="just">
              <a:lnSpc>
                <a:spcPct val="90000"/>
              </a:lnSpc>
              <a:spcBef>
                <a:spcPts val="1000"/>
              </a:spcBef>
              <a:buFont typeface="Arial" panose="020B0604020202020204" pitchFamily="34" charset="0"/>
              <a:buChar char="•"/>
              <a:defRPr/>
            </a:pPr>
            <a:r>
              <a:rPr lang="fr-FR" sz="1100" dirty="0">
                <a:solidFill>
                  <a:prstClr val="black"/>
                </a:solidFill>
              </a:rPr>
              <a:t>Les incidents lors de rassemblements festifs mettant en péril la sécurité et sûreté des usagers. </a:t>
            </a:r>
          </a:p>
          <a:p>
            <a:pPr marL="228600" lvl="0" indent="-228600" algn="just">
              <a:lnSpc>
                <a:spcPct val="90000"/>
              </a:lnSpc>
              <a:spcBef>
                <a:spcPts val="1000"/>
              </a:spcBef>
              <a:buFont typeface="Arial" panose="020B0604020202020204" pitchFamily="34" charset="0"/>
              <a:buChar char="•"/>
              <a:defRPr/>
            </a:pPr>
            <a:r>
              <a:rPr lang="fr-FR" sz="1100" dirty="0">
                <a:solidFill>
                  <a:prstClr val="black"/>
                </a:solidFill>
              </a:rPr>
              <a:t>Les incidents graves dans les lieux où se trouvent des accompagnateurs et jeunes relevant d’un ACM ou aux abords de structures d’ACM, pouvant mettre en péril la sécurité ou la santé des usagers </a:t>
            </a:r>
          </a:p>
        </p:txBody>
      </p:sp>
    </p:spTree>
    <p:extLst>
      <p:ext uri="{BB962C8B-B14F-4D97-AF65-F5344CB8AC3E}">
        <p14:creationId xmlns:p14="http://schemas.microsoft.com/office/powerpoint/2010/main" val="66956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165" y="1281953"/>
            <a:ext cx="11192975" cy="654423"/>
          </a:xfrm>
        </p:spPr>
        <p:txBody>
          <a:bodyPr>
            <a:normAutofit fontScale="90000"/>
          </a:bodyPr>
          <a:lstStyle/>
          <a:p>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32</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Rectangle 3"/>
          <p:cNvSpPr/>
          <p:nvPr/>
        </p:nvSpPr>
        <p:spPr>
          <a:xfrm>
            <a:off x="-2530475" y="1166724"/>
            <a:ext cx="6096000" cy="1200329"/>
          </a:xfrm>
          <a:prstGeom prst="rect">
            <a:avLst/>
          </a:prstGeom>
        </p:spPr>
        <p:txBody>
          <a:bodyPr>
            <a:spAutoFit/>
          </a:bodyPr>
          <a:lstStyle/>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endParaRPr lang="fr-FR" dirty="0"/>
          </a:p>
        </p:txBody>
      </p:sp>
      <p:sp>
        <p:nvSpPr>
          <p:cNvPr id="5" name="ZoneTexte 4"/>
          <p:cNvSpPr txBox="1"/>
          <p:nvPr/>
        </p:nvSpPr>
        <p:spPr>
          <a:xfrm>
            <a:off x="591671" y="1398494"/>
            <a:ext cx="11205882" cy="400110"/>
          </a:xfrm>
          <a:prstGeom prst="rect">
            <a:avLst/>
          </a:prstGeom>
          <a:noFill/>
        </p:spPr>
        <p:txBody>
          <a:bodyPr wrap="square" rtlCol="0">
            <a:spAutoFit/>
          </a:bodyPr>
          <a:lstStyle/>
          <a:p>
            <a:r>
              <a:rPr lang="fr-FR" sz="2000" b="1" dirty="0" smtClean="0"/>
              <a:t>ANNEXE 4 </a:t>
            </a:r>
            <a:r>
              <a:rPr lang="fr-FR" sz="2000" b="1" dirty="0"/>
              <a:t>: Procédure de déclaration d’évènement grave</a:t>
            </a:r>
          </a:p>
        </p:txBody>
      </p:sp>
      <p:pic>
        <p:nvPicPr>
          <p:cNvPr id="10" name="Image 9"/>
          <p:cNvPicPr>
            <a:picLocks noChangeAspect="1"/>
          </p:cNvPicPr>
          <p:nvPr/>
        </p:nvPicPr>
        <p:blipFill>
          <a:blip r:embed="rId3"/>
          <a:stretch>
            <a:fillRect/>
          </a:stretch>
        </p:blipFill>
        <p:spPr>
          <a:xfrm>
            <a:off x="322730" y="2084358"/>
            <a:ext cx="5066215" cy="2414225"/>
          </a:xfrm>
          <a:prstGeom prst="rect">
            <a:avLst/>
          </a:prstGeom>
        </p:spPr>
      </p:pic>
      <p:pic>
        <p:nvPicPr>
          <p:cNvPr id="11" name="Image 10"/>
          <p:cNvPicPr>
            <a:picLocks noChangeAspect="1"/>
          </p:cNvPicPr>
          <p:nvPr/>
        </p:nvPicPr>
        <p:blipFill>
          <a:blip r:embed="rId4"/>
          <a:stretch>
            <a:fillRect/>
          </a:stretch>
        </p:blipFill>
        <p:spPr>
          <a:xfrm>
            <a:off x="5476943" y="1947043"/>
            <a:ext cx="3084843" cy="4206605"/>
          </a:xfrm>
          <a:prstGeom prst="rect">
            <a:avLst/>
          </a:prstGeom>
        </p:spPr>
      </p:pic>
      <p:pic>
        <p:nvPicPr>
          <p:cNvPr id="12" name="Image 11"/>
          <p:cNvPicPr>
            <a:picLocks noChangeAspect="1"/>
          </p:cNvPicPr>
          <p:nvPr/>
        </p:nvPicPr>
        <p:blipFill>
          <a:blip r:embed="rId5"/>
          <a:stretch>
            <a:fillRect/>
          </a:stretch>
        </p:blipFill>
        <p:spPr>
          <a:xfrm>
            <a:off x="8649784" y="1947043"/>
            <a:ext cx="3255546" cy="4310246"/>
          </a:xfrm>
          <a:prstGeom prst="rect">
            <a:avLst/>
          </a:prstGeom>
        </p:spPr>
      </p:pic>
    </p:spTree>
    <p:extLst>
      <p:ext uri="{BB962C8B-B14F-4D97-AF65-F5344CB8AC3E}">
        <p14:creationId xmlns:p14="http://schemas.microsoft.com/office/powerpoint/2010/main" val="19785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9554" y="1652954"/>
            <a:ext cx="10515600" cy="4484078"/>
          </a:xfrm>
        </p:spPr>
        <p:txBody>
          <a:bodyPr>
            <a:normAutofit/>
          </a:bodyPr>
          <a:lstStyle/>
          <a:p>
            <a:r>
              <a:rPr lang="fr-FR" sz="1600" b="1" dirty="0" smtClean="0">
                <a:latin typeface="Calibri" panose="020F0502020204030204" pitchFamily="34" charset="0"/>
                <a:cs typeface="Calibri" panose="020F0502020204030204" pitchFamily="34" charset="0"/>
              </a:rPr>
              <a:t>Textes de référence : Le code de l’action sociale et des familles (CASF)</a:t>
            </a:r>
            <a:r>
              <a:rPr lang="fr-FR" sz="1600" dirty="0" smtClean="0">
                <a:latin typeface="Calibri" panose="020F0502020204030204" pitchFamily="34" charset="0"/>
                <a:cs typeface="Calibri" panose="020F0502020204030204" pitchFamily="34" charset="0"/>
              </a:rPr>
              <a:t/>
            </a:r>
            <a:br>
              <a:rPr lang="fr-FR" sz="1600" dirty="0" smtClean="0">
                <a:latin typeface="Calibri" panose="020F0502020204030204" pitchFamily="34" charset="0"/>
                <a:cs typeface="Calibri" panose="020F0502020204030204" pitchFamily="34" charset="0"/>
              </a:rPr>
            </a:br>
            <a:r>
              <a:rPr lang="fr-FR" sz="1600" dirty="0" smtClean="0">
                <a:latin typeface="Calibri" panose="020F0502020204030204" pitchFamily="34" charset="0"/>
                <a:cs typeface="Calibri" panose="020F0502020204030204" pitchFamily="34" charset="0"/>
              </a:rPr>
              <a:t>Partie législative : articles L227-1 à L227-12 </a:t>
            </a:r>
            <a:br>
              <a:rPr lang="fr-FR" sz="1600" dirty="0" smtClean="0">
                <a:latin typeface="Calibri" panose="020F0502020204030204" pitchFamily="34" charset="0"/>
                <a:cs typeface="Calibri" panose="020F0502020204030204" pitchFamily="34" charset="0"/>
              </a:rPr>
            </a:br>
            <a:r>
              <a:rPr lang="fr-FR" sz="1600" dirty="0" smtClean="0">
                <a:latin typeface="Calibri" panose="020F0502020204030204" pitchFamily="34" charset="0"/>
                <a:cs typeface="Calibri" panose="020F0502020204030204" pitchFamily="34" charset="0"/>
              </a:rPr>
              <a:t>Partie réglementaire : articles R227-1 à R227-30</a:t>
            </a:r>
            <a:r>
              <a:rPr lang="fr-FR" sz="1400" i="1" dirty="0" smtClean="0">
                <a:latin typeface="Calibri" panose="020F0502020204030204" pitchFamily="34" charset="0"/>
                <a:cs typeface="Calibri" panose="020F0502020204030204" pitchFamily="34" charset="0"/>
              </a:rPr>
              <a:t/>
            </a:r>
            <a:br>
              <a:rPr lang="fr-FR" sz="1400" i="1" dirty="0" smtClean="0">
                <a:latin typeface="Calibri" panose="020F0502020204030204" pitchFamily="34" charset="0"/>
                <a:cs typeface="Calibri" panose="020F0502020204030204" pitchFamily="34" charset="0"/>
              </a:rPr>
            </a:br>
            <a:r>
              <a:rPr lang="fr-FR" sz="1400" i="1" dirty="0" smtClean="0">
                <a:latin typeface="Calibri" panose="020F0502020204030204" pitchFamily="34" charset="0"/>
                <a:cs typeface="Calibri" panose="020F0502020204030204" pitchFamily="34" charset="0"/>
              </a:rPr>
              <a:t>								         </a:t>
            </a:r>
            <a:r>
              <a:rPr lang="fr-FR" sz="1400" b="1" dirty="0" smtClean="0">
                <a:solidFill>
                  <a:srgbClr val="C00000"/>
                </a:solidFill>
                <a:latin typeface="Calibri" panose="020F0502020204030204" pitchFamily="34" charset="0"/>
                <a:cs typeface="Calibri" panose="020F0502020204030204" pitchFamily="34" charset="0"/>
              </a:rPr>
              <a:t>ACM	</a:t>
            </a:r>
            <a:r>
              <a:rPr lang="fr-FR" sz="1400" i="1" dirty="0" smtClean="0">
                <a:latin typeface="Calibri" panose="020F0502020204030204" pitchFamily="34" charset="0"/>
                <a:cs typeface="Calibri" panose="020F0502020204030204" pitchFamily="34" charset="0"/>
              </a:rPr>
              <a:t>			</a:t>
            </a:r>
            <a:br>
              <a:rPr lang="fr-FR" sz="1400" i="1" dirty="0" smtClean="0">
                <a:latin typeface="Calibri" panose="020F0502020204030204" pitchFamily="34" charset="0"/>
                <a:cs typeface="Calibri" panose="020F0502020204030204" pitchFamily="34" charset="0"/>
              </a:rPr>
            </a:br>
            <a:r>
              <a:rPr lang="fr-FR" sz="1300" dirty="0" smtClean="0">
                <a:solidFill>
                  <a:srgbClr val="C00000"/>
                </a:solidFill>
                <a:latin typeface="Calibri" panose="020F0502020204030204" pitchFamily="34" charset="0"/>
                <a:cs typeface="Calibri" panose="020F0502020204030204" pitchFamily="34" charset="0"/>
              </a:rPr>
              <a:t>En cliquant sur le logo en page d’accueil sur TAM</a:t>
            </a:r>
            <a:r>
              <a:rPr lang="fr-FR" sz="1300" i="1" dirty="0">
                <a:solidFill>
                  <a:srgbClr val="C00000"/>
                </a:solidFill>
                <a:latin typeface="Calibri" panose="020F0502020204030204" pitchFamily="34" charset="0"/>
                <a:cs typeface="Calibri" panose="020F0502020204030204" pitchFamily="34" charset="0"/>
              </a:rPr>
              <a:t/>
            </a:r>
            <a:br>
              <a:rPr lang="fr-FR" sz="1300" i="1" dirty="0">
                <a:solidFill>
                  <a:srgbClr val="C00000"/>
                </a:solidFill>
                <a:latin typeface="Calibri" panose="020F0502020204030204" pitchFamily="34" charset="0"/>
                <a:cs typeface="Calibri" panose="020F0502020204030204" pitchFamily="34" charset="0"/>
              </a:rPr>
            </a:br>
            <a:r>
              <a:rPr lang="fr-FR" sz="1300" dirty="0" smtClean="0">
                <a:solidFill>
                  <a:srgbClr val="C00000"/>
                </a:solidFill>
                <a:latin typeface="Calibri" panose="020F0502020204030204" pitchFamily="34" charset="0"/>
                <a:cs typeface="Calibri" panose="020F0502020204030204" pitchFamily="34" charset="0"/>
              </a:rPr>
              <a:t>vous accéder sur le site vous permettant de consulter</a:t>
            </a:r>
            <a:br>
              <a:rPr lang="fr-FR" sz="1300" dirty="0" smtClean="0">
                <a:solidFill>
                  <a:srgbClr val="C00000"/>
                </a:solidFill>
                <a:latin typeface="Calibri" panose="020F0502020204030204" pitchFamily="34" charset="0"/>
                <a:cs typeface="Calibri" panose="020F0502020204030204" pitchFamily="34" charset="0"/>
              </a:rPr>
            </a:br>
            <a:r>
              <a:rPr lang="fr-FR" sz="1300" dirty="0" smtClean="0">
                <a:solidFill>
                  <a:srgbClr val="C00000"/>
                </a:solidFill>
                <a:latin typeface="Calibri" panose="020F0502020204030204" pitchFamily="34" charset="0"/>
                <a:cs typeface="Calibri" panose="020F0502020204030204" pitchFamily="34" charset="0"/>
              </a:rPr>
              <a:t>la réglementation à « politiques éducatives » : https://www.jeunes.gouv.fr/</a:t>
            </a:r>
            <a:r>
              <a:rPr lang="fr-FR" sz="1400" i="1" dirty="0" smtClean="0">
                <a:latin typeface="Calibri" panose="020F0502020204030204" pitchFamily="34" charset="0"/>
                <a:cs typeface="Calibri" panose="020F0502020204030204" pitchFamily="34" charset="0"/>
              </a:rPr>
              <a:t/>
            </a:r>
            <a:br>
              <a:rPr lang="fr-FR" sz="1400" i="1" dirty="0" smtClean="0">
                <a:latin typeface="Calibri" panose="020F0502020204030204" pitchFamily="34" charset="0"/>
                <a:cs typeface="Calibri" panose="020F0502020204030204" pitchFamily="34" charset="0"/>
              </a:rPr>
            </a:br>
            <a:r>
              <a:rPr lang="fr-FR" sz="1400" i="1" dirty="0" smtClean="0">
                <a:latin typeface="Calibri" panose="020F0502020204030204" pitchFamily="34" charset="0"/>
                <a:cs typeface="Calibri" panose="020F0502020204030204" pitchFamily="34" charset="0"/>
              </a:rPr>
              <a:t/>
            </a:r>
            <a:br>
              <a:rPr lang="fr-FR" sz="1400" i="1" dirty="0" smtClean="0">
                <a:latin typeface="Calibri" panose="020F0502020204030204" pitchFamily="34" charset="0"/>
                <a:cs typeface="Calibri" panose="020F0502020204030204" pitchFamily="34" charset="0"/>
              </a:rPr>
            </a:br>
            <a:r>
              <a:rPr lang="fr-FR" sz="1400" i="1" dirty="0">
                <a:latin typeface="Calibri" panose="020F0502020204030204" pitchFamily="34" charset="0"/>
                <a:cs typeface="Calibri" panose="020F0502020204030204" pitchFamily="34" charset="0"/>
              </a:rPr>
              <a:t/>
            </a:r>
            <a:br>
              <a:rPr lang="fr-FR" sz="1400" i="1" dirty="0">
                <a:latin typeface="Calibri" panose="020F0502020204030204" pitchFamily="34" charset="0"/>
                <a:cs typeface="Calibri" panose="020F0502020204030204" pitchFamily="34" charset="0"/>
              </a:rPr>
            </a:br>
            <a:r>
              <a:rPr lang="fr-FR" sz="1400" i="1" dirty="0" smtClean="0">
                <a:latin typeface="Calibri" panose="020F0502020204030204" pitchFamily="34" charset="0"/>
                <a:cs typeface="Calibri" panose="020F0502020204030204" pitchFamily="34" charset="0"/>
              </a:rPr>
              <a:t/>
            </a:r>
            <a:br>
              <a:rPr lang="fr-FR" sz="1400" i="1" dirty="0" smtClean="0">
                <a:latin typeface="Calibri" panose="020F0502020204030204" pitchFamily="34" charset="0"/>
                <a:cs typeface="Calibri" panose="020F0502020204030204" pitchFamily="34" charset="0"/>
              </a:rPr>
            </a:br>
            <a:r>
              <a:rPr lang="fr-FR" sz="1400" i="1" dirty="0">
                <a:latin typeface="Calibri" panose="020F0502020204030204" pitchFamily="34" charset="0"/>
                <a:cs typeface="Calibri" panose="020F0502020204030204" pitchFamily="34" charset="0"/>
              </a:rPr>
              <a:t/>
            </a:r>
            <a:br>
              <a:rPr lang="fr-FR" sz="1400" i="1" dirty="0">
                <a:latin typeface="Calibri" panose="020F0502020204030204" pitchFamily="34" charset="0"/>
                <a:cs typeface="Calibri" panose="020F0502020204030204" pitchFamily="34" charset="0"/>
              </a:rPr>
            </a:br>
            <a:r>
              <a:rPr lang="fr-FR" sz="1400" i="1" dirty="0" smtClean="0">
                <a:latin typeface="Calibri" panose="020F0502020204030204" pitchFamily="34" charset="0"/>
                <a:cs typeface="Calibri" panose="020F0502020204030204" pitchFamily="34" charset="0"/>
              </a:rPr>
              <a:t/>
            </a:r>
            <a:br>
              <a:rPr lang="fr-FR" sz="1400" i="1" dirty="0" smtClean="0">
                <a:latin typeface="Calibri" panose="020F0502020204030204" pitchFamily="34" charset="0"/>
                <a:cs typeface="Calibri" panose="020F0502020204030204" pitchFamily="34" charset="0"/>
              </a:rPr>
            </a:br>
            <a:r>
              <a:rPr lang="fr-FR" sz="1400" i="1" dirty="0">
                <a:latin typeface="Calibri" panose="020F0502020204030204" pitchFamily="34" charset="0"/>
                <a:cs typeface="Calibri" panose="020F0502020204030204" pitchFamily="34" charset="0"/>
              </a:rPr>
              <a:t/>
            </a:r>
            <a:br>
              <a:rPr lang="fr-FR" sz="1400" i="1" dirty="0">
                <a:latin typeface="Calibri" panose="020F0502020204030204" pitchFamily="34" charset="0"/>
                <a:cs typeface="Calibri" panose="020F0502020204030204" pitchFamily="34" charset="0"/>
              </a:rPr>
            </a:br>
            <a:r>
              <a:rPr lang="fr-FR" sz="1400" i="1" dirty="0" smtClean="0">
                <a:latin typeface="Calibri" panose="020F0502020204030204" pitchFamily="34" charset="0"/>
                <a:cs typeface="Calibri" panose="020F0502020204030204" pitchFamily="34" charset="0"/>
              </a:rPr>
              <a:t/>
            </a:r>
            <a:br>
              <a:rPr lang="fr-FR" sz="1400" i="1" dirty="0" smtClean="0">
                <a:latin typeface="Calibri" panose="020F0502020204030204" pitchFamily="34" charset="0"/>
                <a:cs typeface="Calibri" panose="020F0502020204030204" pitchFamily="34" charset="0"/>
              </a:rPr>
            </a:br>
            <a:r>
              <a:rPr lang="fr-FR" sz="1400" i="1" dirty="0" smtClean="0">
                <a:latin typeface="Calibri" panose="020F0502020204030204" pitchFamily="34" charset="0"/>
                <a:cs typeface="Calibri" panose="020F0502020204030204" pitchFamily="34" charset="0"/>
              </a:rPr>
              <a:t>						</a:t>
            </a:r>
            <a:r>
              <a:rPr lang="fr-FR" sz="1400" dirty="0" err="1" smtClean="0">
                <a:solidFill>
                  <a:srgbClr val="FF0000"/>
                </a:solidFill>
                <a:latin typeface="Calibri" panose="020F0502020204030204" pitchFamily="34" charset="0"/>
                <a:cs typeface="Calibri" panose="020F0502020204030204" pitchFamily="34" charset="0"/>
              </a:rPr>
              <a:t>Téléprocédure</a:t>
            </a:r>
            <a:r>
              <a:rPr lang="fr-FR" sz="1400" i="1" dirty="0">
                <a:latin typeface="Calibri" panose="020F0502020204030204" pitchFamily="34" charset="0"/>
                <a:cs typeface="Calibri" panose="020F0502020204030204" pitchFamily="34" charset="0"/>
              </a:rPr>
              <a:t/>
            </a:r>
            <a:br>
              <a:rPr lang="fr-FR" sz="1400" i="1" dirty="0">
                <a:latin typeface="Calibri" panose="020F0502020204030204" pitchFamily="34" charset="0"/>
                <a:cs typeface="Calibri" panose="020F0502020204030204" pitchFamily="34" charset="0"/>
              </a:rPr>
            </a:br>
            <a:r>
              <a:rPr lang="fr-FR" sz="1400" i="1" dirty="0" smtClean="0">
                <a:latin typeface="Calibri" panose="020F0502020204030204" pitchFamily="34" charset="0"/>
                <a:cs typeface="Calibri" panose="020F0502020204030204" pitchFamily="34" charset="0"/>
              </a:rPr>
              <a:t/>
            </a:r>
            <a:br>
              <a:rPr lang="fr-FR" sz="1400" i="1" dirty="0" smtClean="0">
                <a:latin typeface="Calibri" panose="020F0502020204030204" pitchFamily="34" charset="0"/>
                <a:cs typeface="Calibri" panose="020F0502020204030204" pitchFamily="34" charset="0"/>
              </a:rPr>
            </a:br>
            <a:r>
              <a:rPr lang="fr-FR" sz="1400" i="1" dirty="0">
                <a:latin typeface="Calibri" panose="020F0502020204030204" pitchFamily="34" charset="0"/>
                <a:cs typeface="Calibri" panose="020F0502020204030204" pitchFamily="34" charset="0"/>
              </a:rPr>
              <a:t/>
            </a:r>
            <a:br>
              <a:rPr lang="fr-FR" sz="1400" i="1" dirty="0">
                <a:latin typeface="Calibri" panose="020F0502020204030204" pitchFamily="34" charset="0"/>
                <a:cs typeface="Calibri" panose="020F0502020204030204" pitchFamily="34" charset="0"/>
              </a:rPr>
            </a:br>
            <a:r>
              <a:rPr lang="fr-FR" sz="1400" i="1" dirty="0" smtClean="0">
                <a:latin typeface="Calibri" panose="020F0502020204030204" pitchFamily="34" charset="0"/>
                <a:cs typeface="Calibri" panose="020F0502020204030204" pitchFamily="34" charset="0"/>
              </a:rPr>
              <a:t/>
            </a:r>
            <a:br>
              <a:rPr lang="fr-FR" sz="1400" i="1" dirty="0" smtClean="0">
                <a:latin typeface="Calibri" panose="020F0502020204030204" pitchFamily="34" charset="0"/>
                <a:cs typeface="Calibri" panose="020F0502020204030204" pitchFamily="34" charset="0"/>
              </a:rPr>
            </a:br>
            <a:endParaRPr lang="fr-FR" sz="1400" i="1"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a:t>4</a:t>
            </a:r>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ZoneTexte 3"/>
          <p:cNvSpPr txBox="1"/>
          <p:nvPr/>
        </p:nvSpPr>
        <p:spPr>
          <a:xfrm>
            <a:off x="1119554" y="1352187"/>
            <a:ext cx="10424746" cy="400110"/>
          </a:xfrm>
          <a:prstGeom prst="rect">
            <a:avLst/>
          </a:prstGeom>
          <a:noFill/>
        </p:spPr>
        <p:txBody>
          <a:bodyPr wrap="square" rtlCol="0">
            <a:spAutoFit/>
          </a:bodyPr>
          <a:lstStyle/>
          <a:p>
            <a:r>
              <a:rPr lang="fr-FR" sz="2000" b="1" dirty="0" smtClean="0"/>
              <a:t>1. Cadre réglementaire et législatif des accueils de mineurs</a:t>
            </a:r>
            <a:endParaRPr lang="fr-FR" sz="2000" b="1" dirty="0"/>
          </a:p>
        </p:txBody>
      </p:sp>
      <p:pic>
        <p:nvPicPr>
          <p:cNvPr id="5" name="Image 4"/>
          <p:cNvPicPr>
            <a:picLocks noChangeAspect="1"/>
          </p:cNvPicPr>
          <p:nvPr/>
        </p:nvPicPr>
        <p:blipFill>
          <a:blip r:embed="rId3"/>
          <a:stretch>
            <a:fillRect/>
          </a:stretch>
        </p:blipFill>
        <p:spPr>
          <a:xfrm>
            <a:off x="287232" y="3894993"/>
            <a:ext cx="6180965" cy="1981243"/>
          </a:xfrm>
          <a:prstGeom prst="rect">
            <a:avLst/>
          </a:prstGeom>
        </p:spPr>
      </p:pic>
      <p:sp>
        <p:nvSpPr>
          <p:cNvPr id="6" name="Flèche droite 5"/>
          <p:cNvSpPr/>
          <p:nvPr/>
        </p:nvSpPr>
        <p:spPr>
          <a:xfrm>
            <a:off x="6147858" y="2334504"/>
            <a:ext cx="686385" cy="32609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10" name="Flèche vers le bas 9"/>
          <p:cNvSpPr/>
          <p:nvPr/>
        </p:nvSpPr>
        <p:spPr>
          <a:xfrm>
            <a:off x="1204545" y="3525663"/>
            <a:ext cx="325315" cy="54957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pic>
        <p:nvPicPr>
          <p:cNvPr id="11" name="Image 10"/>
          <p:cNvPicPr>
            <a:picLocks noChangeAspect="1"/>
          </p:cNvPicPr>
          <p:nvPr/>
        </p:nvPicPr>
        <p:blipFill>
          <a:blip r:embed="rId4"/>
          <a:stretch>
            <a:fillRect/>
          </a:stretch>
        </p:blipFill>
        <p:spPr>
          <a:xfrm>
            <a:off x="6904624" y="2272208"/>
            <a:ext cx="4948430" cy="1937543"/>
          </a:xfrm>
          <a:prstGeom prst="rect">
            <a:avLst/>
          </a:prstGeom>
        </p:spPr>
      </p:pic>
      <p:cxnSp>
        <p:nvCxnSpPr>
          <p:cNvPr id="13" name="Connecteur droit avec flèche 12"/>
          <p:cNvCxnSpPr/>
          <p:nvPr/>
        </p:nvCxnSpPr>
        <p:spPr>
          <a:xfrm flipH="1">
            <a:off x="8731872" y="2203524"/>
            <a:ext cx="430822" cy="58805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5"/>
          <a:stretch>
            <a:fillRect/>
          </a:stretch>
        </p:blipFill>
        <p:spPr>
          <a:xfrm>
            <a:off x="7874007" y="4325548"/>
            <a:ext cx="3229426" cy="1695687"/>
          </a:xfrm>
          <a:prstGeom prst="rect">
            <a:avLst/>
          </a:prstGeom>
        </p:spPr>
      </p:pic>
      <p:sp>
        <p:nvSpPr>
          <p:cNvPr id="14" name="Flèche courbée vers la droite 13"/>
          <p:cNvSpPr/>
          <p:nvPr/>
        </p:nvSpPr>
        <p:spPr>
          <a:xfrm>
            <a:off x="7421732" y="4075235"/>
            <a:ext cx="319596" cy="838754"/>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0172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9554" y="1635369"/>
            <a:ext cx="10515600" cy="4211515"/>
          </a:xfrm>
        </p:spPr>
        <p:txBody>
          <a:bodyPr>
            <a:normAutofit fontScale="90000"/>
          </a:bodyPr>
          <a:lstStyle/>
          <a:p>
            <a:r>
              <a:rPr lang="fr-FR" sz="1400" u="sng" dirty="0" smtClean="0">
                <a:latin typeface="Calibri" panose="020F0502020204030204" pitchFamily="34" charset="0"/>
                <a:cs typeface="Calibri" panose="020F0502020204030204" pitchFamily="34" charset="0"/>
              </a:rPr>
              <a:t>Extrait article L227-5 </a:t>
            </a:r>
            <a:r>
              <a:rPr lang="fr-FR" sz="1400" i="1" dirty="0" smtClean="0">
                <a:latin typeface="Calibri" panose="020F0502020204030204" pitchFamily="34" charset="0"/>
                <a:cs typeface="Calibri" panose="020F0502020204030204" pitchFamily="34" charset="0"/>
              </a:rPr>
              <a:t>« Les personnes organisant l’accueil de mineurs mentionné à l’article L227-4, ainsi que celles exploitant les locaux où ces mineurs sont hébergés doivent en faire la déclaration préalable auprès de l’autorité administrative […] Un décret en conseil d’Etat précise les modalités d’application des dispositions ci-dessus, notamment le contenu de la déclaration préalable […] »</a:t>
            </a:r>
            <a:r>
              <a:rPr lang="fr-FR" sz="1400" b="1" dirty="0" smtClean="0">
                <a:latin typeface="Calibri" panose="020F0502020204030204" pitchFamily="34" charset="0"/>
                <a:cs typeface="Calibri" panose="020F0502020204030204" pitchFamily="34" charset="0"/>
              </a:rPr>
              <a:t/>
            </a:r>
            <a:br>
              <a:rPr lang="fr-FR" sz="1400" b="1" dirty="0" smtClean="0">
                <a:latin typeface="Calibri" panose="020F0502020204030204" pitchFamily="34" charset="0"/>
                <a:cs typeface="Calibri" panose="020F0502020204030204" pitchFamily="34" charset="0"/>
              </a:rPr>
            </a:br>
            <a:r>
              <a:rPr lang="fr-FR" sz="1400" b="1" dirty="0" smtClean="0">
                <a:latin typeface="Calibri" panose="020F0502020204030204" pitchFamily="34" charset="0"/>
                <a:cs typeface="Calibri" panose="020F0502020204030204" pitchFamily="34" charset="0"/>
              </a:rPr>
              <a:t/>
            </a:r>
            <a:br>
              <a:rPr lang="fr-FR" sz="1400" b="1" dirty="0" smtClean="0">
                <a:latin typeface="Calibri" panose="020F0502020204030204" pitchFamily="34" charset="0"/>
                <a:cs typeface="Calibri" panose="020F0502020204030204" pitchFamily="34" charset="0"/>
              </a:rPr>
            </a:br>
            <a:r>
              <a:rPr lang="fr-FR" sz="1400" b="1" dirty="0" smtClean="0">
                <a:latin typeface="Calibri" panose="020F0502020204030204" pitchFamily="34" charset="0"/>
                <a:cs typeface="Calibri" panose="020F0502020204030204" pitchFamily="34" charset="0"/>
              </a:rPr>
              <a:t>Les déclarations sont à effectuer auprès du SDJES du siège social de l’organisateur :</a:t>
            </a:r>
            <a:br>
              <a:rPr lang="fr-FR" sz="1400" b="1"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En utilisant une application extranet dédiée (TAM) :  </a:t>
            </a:r>
            <a:r>
              <a:rPr lang="fr-FR" sz="1400" dirty="0" smtClean="0">
                <a:latin typeface="Calibri" panose="020F0502020204030204" pitchFamily="34" charset="0"/>
                <a:cs typeface="Calibri" panose="020F0502020204030204" pitchFamily="34" charset="0"/>
                <a:hlinkClick r:id="rId2"/>
              </a:rPr>
              <a:t>https://tam.extranet.jeunesse-sports.gouv.fr</a:t>
            </a: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Elles sont effectuées par l’organisateur (ou un représentant / déclarant désigné : possibilité de donner des droits d’utilisation)</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En deux étapes (sauf pour le </a:t>
            </a:r>
            <a:r>
              <a:rPr lang="fr-FR" sz="1400" dirty="0" smtClean="0">
                <a:solidFill>
                  <a:srgbClr val="C00000"/>
                </a:solidFill>
                <a:latin typeface="Calibri" panose="020F0502020204030204" pitchFamily="34" charset="0"/>
                <a:cs typeface="Calibri" panose="020F0502020204030204" pitchFamily="34" charset="0"/>
              </a:rPr>
              <a:t>périscolaire*</a:t>
            </a:r>
            <a:r>
              <a:rPr lang="fr-FR" sz="1400" dirty="0" smtClean="0">
                <a:latin typeface="Calibri" panose="020F0502020204030204" pitchFamily="34" charset="0"/>
                <a:cs typeface="Calibri" panose="020F0502020204030204" pitchFamily="34" charset="0"/>
              </a:rPr>
              <a:t>)</a:t>
            </a:r>
            <a:r>
              <a:rPr lang="fr-FR" sz="1400" dirty="0" smtClean="0">
                <a:solidFill>
                  <a:srgbClr val="C00000"/>
                </a:solidFill>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déclaration initiale (données prévisionnelles) : 2 mois avant le début de chaque séjour/accueil ou de manière triennale (extrascolaire), annuelle (séjours réguliers, périscolaire, accueil de jeunes), trimestrielle (séjours de scoutisme, séjours en famille)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Le SDJES vise la déclaration sur son interface GAM</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L’organisateur en est avisé sur son interface TAM et peut éditer l’accusé de réception du séjour</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déclaration complémentaire (données plus précises) : au plus tard 8 jours avant le début du séjour/ de l’accueil</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Le SDJES vise la fiche complémentaire et toutes les modifications signalées en cours de période du séjour/accueil sur son interface GAM : le SDJES peut demander des éléments complémentaires ou à régulariser certaines informations signalées comme non réglementaires ou erronées (coordonnées des intervenants)</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L’organisateur en est avisé sur son interface TAM et peut éditer le récépissé de déclaration du séjour (déclaration effective)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solidFill>
                  <a:srgbClr val="C00000"/>
                </a:solidFill>
                <a:latin typeface="Calibri" panose="020F0502020204030204" pitchFamily="34" charset="0"/>
                <a:cs typeface="Calibri" panose="020F0502020204030204" pitchFamily="34" charset="0"/>
              </a:rPr>
              <a:t>* déclaration unique effectuée en une fois (au moins 8 jours avant le début de l’accueil)</a:t>
            </a:r>
            <a:endParaRPr lang="fr-FR" sz="1400" dirty="0">
              <a:solidFill>
                <a:srgbClr val="C00000"/>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a:t>5</a:t>
            </a:r>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6" name="ZoneTexte 5"/>
          <p:cNvSpPr txBox="1"/>
          <p:nvPr/>
        </p:nvSpPr>
        <p:spPr>
          <a:xfrm>
            <a:off x="1119554" y="1161245"/>
            <a:ext cx="10515600" cy="400110"/>
          </a:xfrm>
          <a:prstGeom prst="rect">
            <a:avLst/>
          </a:prstGeom>
          <a:noFill/>
        </p:spPr>
        <p:txBody>
          <a:bodyPr wrap="square" rtlCol="0">
            <a:spAutoFit/>
          </a:bodyPr>
          <a:lstStyle/>
          <a:p>
            <a:r>
              <a:rPr lang="fr-FR" sz="2000" b="1" dirty="0" smtClean="0"/>
              <a:t>2. La procédure réglementaire de déclaration d’un accueil de mineurs</a:t>
            </a:r>
            <a:endParaRPr lang="fr-FR" sz="2000" b="1" dirty="0"/>
          </a:p>
        </p:txBody>
      </p:sp>
    </p:spTree>
    <p:extLst>
      <p:ext uri="{BB962C8B-B14F-4D97-AF65-F5344CB8AC3E}">
        <p14:creationId xmlns:p14="http://schemas.microsoft.com/office/powerpoint/2010/main" val="145066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dirty="0" smtClean="0">
                <a:latin typeface="Calibri" panose="020F0502020204030204" pitchFamily="34" charset="0"/>
                <a:cs typeface="Calibri" panose="020F0502020204030204" pitchFamily="34" charset="0"/>
              </a:rPr>
              <a:t>- Rédiger/actualiser le projet éducatif de l’association (voir annexe 1)</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Souscrire à une assurance en responsabilité civile ou vérifier sa validité (voir annexe 2)</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Créer/mettre à jour le compte organisateur : Communiquer par mail (</a:t>
            </a:r>
            <a:r>
              <a:rPr lang="fr-FR" sz="1400" dirty="0" smtClean="0">
                <a:latin typeface="Calibri" panose="020F0502020204030204" pitchFamily="34" charset="0"/>
                <a:cs typeface="Calibri" panose="020F0502020204030204" pitchFamily="34" charset="0"/>
                <a:hlinkClick r:id="rId2"/>
              </a:rPr>
              <a:t>sdjes81-contact@ac-toulouse.fr</a:t>
            </a:r>
            <a:r>
              <a:rPr lang="fr-FR" sz="1400" dirty="0" smtClean="0">
                <a:latin typeface="Calibri" panose="020F0502020204030204" pitchFamily="34" charset="0"/>
                <a:cs typeface="Calibri" panose="020F0502020204030204" pitchFamily="34" charset="0"/>
              </a:rPr>
              <a:t>) les informations suivantes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Dénomination de l’association (et son sigle), adresse postale, courriel (utilisé pour la télé procédure), téléphone fixe et portable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Coordonnées du représentant légal de la structure (président) : nom/nom d’usage, prénom, date de naissance et lieu de naissance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Coordonnées du déclarant des séjours : nom/nom d’usage, prénom, date de naissance et lieu de naissance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Coordonnées de la personne à contacter : nom, prénom, courriel (individuel et non celui de la structure) et téléphone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Coordonnées de la personne en charge d’administrer le compte : nom, prénom, mail (individuel)</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Le nom de la compagnie d’assurance en responsabilité civile et le numéro de contrat</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Le projet éducatif de l’association</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A réception, le SDJES vous communiquera un numéro organisateur</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u="sng" dirty="0" smtClean="0">
                <a:latin typeface="Calibri" panose="020F0502020204030204" pitchFamily="34" charset="0"/>
                <a:cs typeface="Calibri" panose="020F0502020204030204" pitchFamily="34" charset="0"/>
              </a:rPr>
              <a:t>1ère connexion </a:t>
            </a:r>
            <a:r>
              <a:rPr lang="fr-FR" sz="1400" dirty="0" smtClean="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hlinkClick r:id="rId3"/>
              </a:rPr>
              <a:t>https://tam.extranet.jeunesse-sports.gouv.fr</a:t>
            </a: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Numéro organisateur : 081ORG….</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Mail de l’administrateur du compte (1 mail = 1 personne qui consulte)</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(Un lien de connexion sera transmis avec une validité de 12 heures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définir un mot de passe à 16 caractères)</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Mot de passe : le renseigner ou cliquer sur « mot de passe perdu »</a:t>
            </a:r>
            <a:br>
              <a:rPr lang="fr-FR" sz="1400" dirty="0" smtClean="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4"/>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a:t>6</a:t>
            </a:r>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5" name="ZoneTexte 4"/>
          <p:cNvSpPr txBox="1"/>
          <p:nvPr/>
        </p:nvSpPr>
        <p:spPr>
          <a:xfrm>
            <a:off x="1119554" y="1235204"/>
            <a:ext cx="10462846" cy="400110"/>
          </a:xfrm>
          <a:prstGeom prst="rect">
            <a:avLst/>
          </a:prstGeom>
          <a:noFill/>
        </p:spPr>
        <p:txBody>
          <a:bodyPr wrap="square" rtlCol="0">
            <a:spAutoFit/>
          </a:bodyPr>
          <a:lstStyle/>
          <a:p>
            <a:r>
              <a:rPr lang="fr-FR" sz="2000" b="1" dirty="0"/>
              <a:t>3</a:t>
            </a:r>
            <a:r>
              <a:rPr lang="fr-FR" sz="2000" b="1" dirty="0" smtClean="0"/>
              <a:t>. La création ou l’actualisation d’un compte organisateur</a:t>
            </a:r>
            <a:endParaRPr lang="fr-FR" sz="2000" b="1" dirty="0"/>
          </a:p>
        </p:txBody>
      </p:sp>
      <p:pic>
        <p:nvPicPr>
          <p:cNvPr id="4" name="Image 3"/>
          <p:cNvPicPr>
            <a:picLocks noChangeAspect="1"/>
          </p:cNvPicPr>
          <p:nvPr/>
        </p:nvPicPr>
        <p:blipFill>
          <a:blip r:embed="rId5"/>
          <a:stretch>
            <a:fillRect/>
          </a:stretch>
        </p:blipFill>
        <p:spPr>
          <a:xfrm>
            <a:off x="7681613" y="3594628"/>
            <a:ext cx="3812864" cy="24270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2363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a:bodyPr>
          <a:lstStyle/>
          <a:p>
            <a:r>
              <a:rPr lang="fr-FR" sz="1400" b="1" dirty="0" smtClean="0">
                <a:latin typeface="Calibri" panose="020F0502020204030204" pitchFamily="34" charset="0"/>
                <a:cs typeface="Calibri" panose="020F0502020204030204" pitchFamily="34" charset="0"/>
              </a:rPr>
              <a:t>Le système d’information relatif aux accueils de mineurs (SIAM) est composé de deux interfaces reliées entre elles :</a:t>
            </a: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TAM : télé procédure des accueils de mineurs est l’interface des organisateurs</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GAM : gestion des accueils de mineurs est l’interface des SDJES d’origine et d’accueil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TAM						GAM</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smtClean="0"/>
              <a:t>7</a:t>
            </a:r>
            <a:endParaRPr lang="fr-FR" sz="900" b="1" dirty="0"/>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5" name="ZoneTexte 4"/>
          <p:cNvSpPr txBox="1"/>
          <p:nvPr/>
        </p:nvSpPr>
        <p:spPr>
          <a:xfrm>
            <a:off x="1119554" y="1235204"/>
            <a:ext cx="10462846" cy="400110"/>
          </a:xfrm>
          <a:prstGeom prst="rect">
            <a:avLst/>
          </a:prstGeom>
          <a:noFill/>
        </p:spPr>
        <p:txBody>
          <a:bodyPr wrap="square" rtlCol="0">
            <a:spAutoFit/>
          </a:bodyPr>
          <a:lstStyle/>
          <a:p>
            <a:r>
              <a:rPr lang="fr-FR" sz="2000" b="1" dirty="0"/>
              <a:t>4. L’application dédiée aux déclarations des accueils de mineurs : 2 interfaces</a:t>
            </a:r>
          </a:p>
        </p:txBody>
      </p:sp>
      <p:pic>
        <p:nvPicPr>
          <p:cNvPr id="6" name="Image 5"/>
          <p:cNvPicPr>
            <a:picLocks noChangeAspect="1"/>
          </p:cNvPicPr>
          <p:nvPr/>
        </p:nvPicPr>
        <p:blipFill>
          <a:blip r:embed="rId3"/>
          <a:stretch>
            <a:fillRect/>
          </a:stretch>
        </p:blipFill>
        <p:spPr>
          <a:xfrm>
            <a:off x="442179" y="3209365"/>
            <a:ext cx="5328149" cy="2268243"/>
          </a:xfrm>
          <a:prstGeom prst="rect">
            <a:avLst/>
          </a:prstGeom>
        </p:spPr>
      </p:pic>
      <p:pic>
        <p:nvPicPr>
          <p:cNvPr id="10" name="Image 9"/>
          <p:cNvPicPr>
            <a:picLocks noChangeAspect="1"/>
          </p:cNvPicPr>
          <p:nvPr/>
        </p:nvPicPr>
        <p:blipFill>
          <a:blip r:embed="rId4"/>
          <a:stretch>
            <a:fillRect/>
          </a:stretch>
        </p:blipFill>
        <p:spPr>
          <a:xfrm>
            <a:off x="5907452" y="3209365"/>
            <a:ext cx="5727702" cy="2848239"/>
          </a:xfrm>
          <a:prstGeom prst="rect">
            <a:avLst/>
          </a:prstGeom>
        </p:spPr>
      </p:pic>
    </p:spTree>
    <p:extLst>
      <p:ext uri="{BB962C8B-B14F-4D97-AF65-F5344CB8AC3E}">
        <p14:creationId xmlns:p14="http://schemas.microsoft.com/office/powerpoint/2010/main" val="302297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156518"/>
            <a:ext cx="11286759" cy="4980514"/>
          </a:xfrm>
        </p:spPr>
        <p:txBody>
          <a:bodyPr>
            <a:normAutofit fontScale="90000"/>
          </a:bodyPr>
          <a:lstStyle/>
          <a:p>
            <a:r>
              <a:rPr lang="fr-FR" sz="1600" b="1" dirty="0" smtClean="0">
                <a:latin typeface="Calibri" panose="020F0502020204030204" pitchFamily="34" charset="0"/>
                <a:cs typeface="Calibri" panose="020F0502020204030204" pitchFamily="34" charset="0"/>
              </a:rPr>
              <a:t>Les caractéristiques de TAM-GAM :</a:t>
            </a: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Les déclarations déposées par les organisateurs et leur instruction par les SDJES s’effectuent de manière dématérialisée : les échanges entre l’organisateur et l’administration se font via l’application (le système automatique d’alertes, le statut de la déclaration : non déposé, déposé, insuffisant, annulé, non conforme…, la saisie d’observations) et/ou par mail à l’adresse électronique utilisée pour la télé procédure mentionnée dans la fiche organisateur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L’application est nationale ce qui permet les consultations de données (locaux), les vérifications (locaux, intervenants) entre SDJES d’origine et d’accueil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L’application est en lien avec le site du casier national judiciaire ce qui permet la vérification automatisée et systématique de l’honorabilité des personnes concourant à l’accueil des mineurs et est en lien avec le fichier des auteurs d’infractions sexuelles ou violentes (FIJAISV)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L’application permet et facilite les transmissions à d’autres administrations et collectivités : mairie, police et gendarmerie, ambassade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L’application est consultable par les partenaires en charge des prestations sociales (CAF, MSA) pour l’ouverture des droits et le traitement de celles-ci.</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600" b="1" dirty="0" smtClean="0">
                <a:latin typeface="Calibri" panose="020F0502020204030204" pitchFamily="34" charset="0"/>
                <a:cs typeface="Calibri" panose="020F0502020204030204" pitchFamily="34" charset="0"/>
              </a:rPr>
              <a:t>Les éléments de veille de TAM-GAM :</a:t>
            </a: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Garantir la protection des données à caractère personnel des personnes physiques (RGPD)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Garantir la protection des mineurs : conformité des ACM au regard du code de l’action sociale et des familles (CASF) : projet éducatif (valeurs et principes), encadrement, sécurité et hygiène des locaux, prise en charge des moins de 6 ans…;</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Vérifier la capacité des personnes en présence des mineurs (exploitant, encadrant, autres) par le biais de trois contrôles (B2 du casier judiciaire, cadre interdits, FIJAIS)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Coordonner les services compétents en faveur de la protection des mineurs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Consulter les actualités SIAM et CASF accessible en bas à droite de la page d’accueil </a:t>
            </a: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a:t>8</a:t>
            </a:r>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Tree>
    <p:extLst>
      <p:ext uri="{BB962C8B-B14F-4D97-AF65-F5344CB8AC3E}">
        <p14:creationId xmlns:p14="http://schemas.microsoft.com/office/powerpoint/2010/main" val="415088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179" y="1714000"/>
            <a:ext cx="11192975" cy="4423031"/>
          </a:xfrm>
        </p:spPr>
        <p:txBody>
          <a:bodyPr>
            <a:normAutofit fontScale="90000"/>
          </a:bodyPr>
          <a:lstStyle/>
          <a:p>
            <a:r>
              <a:rPr lang="fr-FR" sz="1600" b="1" dirty="0" smtClean="0">
                <a:latin typeface="Calibri" panose="020F0502020204030204" pitchFamily="34" charset="0"/>
                <a:cs typeface="Calibri" panose="020F0502020204030204" pitchFamily="34" charset="0"/>
              </a:rPr>
              <a:t>a) Paramétrer et actualiser les données du compte administrateur :</a:t>
            </a:r>
            <a:r>
              <a:rPr lang="fr-FR" sz="1400" dirty="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Se </a:t>
            </a:r>
            <a:r>
              <a:rPr lang="fr-FR" sz="1400" dirty="0">
                <a:latin typeface="Calibri" panose="020F0502020204030204" pitchFamily="34" charset="0"/>
                <a:cs typeface="Calibri" panose="020F0502020204030204" pitchFamily="34" charset="0"/>
              </a:rPr>
              <a:t>connecter à </a:t>
            </a:r>
            <a:r>
              <a:rPr lang="fr-FR" sz="1400" dirty="0">
                <a:latin typeface="Calibri" panose="020F0502020204030204" pitchFamily="34" charset="0"/>
                <a:cs typeface="Calibri" panose="020F0502020204030204" pitchFamily="34" charset="0"/>
                <a:hlinkClick r:id="rId2"/>
              </a:rPr>
              <a:t>https://</a:t>
            </a:r>
            <a:r>
              <a:rPr lang="fr-FR" sz="1400" dirty="0" smtClean="0">
                <a:latin typeface="Calibri" panose="020F0502020204030204" pitchFamily="34" charset="0"/>
                <a:cs typeface="Calibri" panose="020F0502020204030204" pitchFamily="34" charset="0"/>
                <a:hlinkClick r:id="rId2"/>
              </a:rPr>
              <a:t>tam.extranet.jeunesse-sports.gouv.fr</a:t>
            </a: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S’identifier : 						puis la page d’accueil s’ouvre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r>
            <a:br>
              <a:rPr lang="fr-FR" sz="1400" dirty="0" smtClean="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a:stretch>
            <a:fillRect/>
          </a:stretch>
        </p:blipFill>
        <p:spPr>
          <a:xfrm>
            <a:off x="442179" y="303004"/>
            <a:ext cx="3060457" cy="853514"/>
          </a:xfrm>
          <a:prstGeom prst="rect">
            <a:avLst/>
          </a:prstGeom>
        </p:spPr>
      </p:pic>
      <p:sp>
        <p:nvSpPr>
          <p:cNvPr id="7" name="ZoneTexte 6"/>
          <p:cNvSpPr txBox="1"/>
          <p:nvPr/>
        </p:nvSpPr>
        <p:spPr>
          <a:xfrm>
            <a:off x="442179" y="6137031"/>
            <a:ext cx="5158521" cy="369332"/>
          </a:xfrm>
          <a:prstGeom prst="rect">
            <a:avLst/>
          </a:prstGeom>
          <a:noFill/>
        </p:spPr>
        <p:txBody>
          <a:bodyPr wrap="square" rtlCol="0">
            <a:spAutoFit/>
          </a:bodyPr>
          <a:lstStyle/>
          <a:p>
            <a:r>
              <a:rPr lang="fr-FR" sz="900" b="1" dirty="0" smtClean="0"/>
              <a:t>Direction des services départementaux de l’éducation nationale – Service départemental à la jeunesse, à l’engagement et aux sports du Tarn</a:t>
            </a:r>
            <a:endParaRPr lang="fr-FR" sz="900" b="1" dirty="0"/>
          </a:p>
        </p:txBody>
      </p:sp>
      <p:sp>
        <p:nvSpPr>
          <p:cNvPr id="8" name="ZoneTexte 7"/>
          <p:cNvSpPr txBox="1"/>
          <p:nvPr/>
        </p:nvSpPr>
        <p:spPr>
          <a:xfrm>
            <a:off x="7932127" y="6206281"/>
            <a:ext cx="404446" cy="230832"/>
          </a:xfrm>
          <a:prstGeom prst="rect">
            <a:avLst/>
          </a:prstGeom>
          <a:noFill/>
        </p:spPr>
        <p:txBody>
          <a:bodyPr wrap="square" rtlCol="0">
            <a:spAutoFit/>
          </a:bodyPr>
          <a:lstStyle/>
          <a:p>
            <a:pPr algn="ctr"/>
            <a:r>
              <a:rPr lang="fr-FR" sz="900" b="1" dirty="0"/>
              <a:t>9</a:t>
            </a:r>
          </a:p>
        </p:txBody>
      </p:sp>
      <p:sp>
        <p:nvSpPr>
          <p:cNvPr id="9" name="ZoneTexte 8"/>
          <p:cNvSpPr txBox="1"/>
          <p:nvPr/>
        </p:nvSpPr>
        <p:spPr>
          <a:xfrm>
            <a:off x="10668000" y="6206281"/>
            <a:ext cx="967154" cy="230832"/>
          </a:xfrm>
          <a:prstGeom prst="rect">
            <a:avLst/>
          </a:prstGeom>
          <a:noFill/>
        </p:spPr>
        <p:txBody>
          <a:bodyPr wrap="square" rtlCol="0">
            <a:spAutoFit/>
          </a:bodyPr>
          <a:lstStyle/>
          <a:p>
            <a:pPr algn="ctr"/>
            <a:r>
              <a:rPr lang="fr-FR" sz="900" b="1" dirty="0" smtClean="0"/>
              <a:t>27/05/2025</a:t>
            </a:r>
            <a:endParaRPr lang="fr-FR" sz="900" b="1" dirty="0"/>
          </a:p>
        </p:txBody>
      </p:sp>
      <p:sp>
        <p:nvSpPr>
          <p:cNvPr id="4" name="ZoneTexte 3"/>
          <p:cNvSpPr txBox="1"/>
          <p:nvPr/>
        </p:nvSpPr>
        <p:spPr>
          <a:xfrm>
            <a:off x="569850" y="1235204"/>
            <a:ext cx="10937631" cy="400110"/>
          </a:xfrm>
          <a:prstGeom prst="rect">
            <a:avLst/>
          </a:prstGeom>
          <a:noFill/>
        </p:spPr>
        <p:txBody>
          <a:bodyPr wrap="square" rtlCol="0">
            <a:spAutoFit/>
          </a:bodyPr>
          <a:lstStyle/>
          <a:p>
            <a:r>
              <a:rPr lang="fr-FR" sz="2000" b="1" dirty="0"/>
              <a:t>5. Les étapes de la déclaration d’un accueil de mineurs</a:t>
            </a:r>
          </a:p>
        </p:txBody>
      </p:sp>
      <p:pic>
        <p:nvPicPr>
          <p:cNvPr id="6" name="Image 5"/>
          <p:cNvPicPr>
            <a:picLocks noChangeAspect="1"/>
          </p:cNvPicPr>
          <p:nvPr/>
        </p:nvPicPr>
        <p:blipFill>
          <a:blip r:embed="rId4"/>
          <a:stretch>
            <a:fillRect/>
          </a:stretch>
        </p:blipFill>
        <p:spPr>
          <a:xfrm>
            <a:off x="442179" y="2578901"/>
            <a:ext cx="3472924" cy="31729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 9"/>
          <p:cNvPicPr>
            <a:picLocks noChangeAspect="1"/>
          </p:cNvPicPr>
          <p:nvPr/>
        </p:nvPicPr>
        <p:blipFill>
          <a:blip r:embed="rId5"/>
          <a:stretch>
            <a:fillRect/>
          </a:stretch>
        </p:blipFill>
        <p:spPr>
          <a:xfrm>
            <a:off x="5110945" y="2788513"/>
            <a:ext cx="5328366" cy="22740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Flèche droite 4"/>
          <p:cNvSpPr/>
          <p:nvPr/>
        </p:nvSpPr>
        <p:spPr>
          <a:xfrm>
            <a:off x="4220308" y="3868615"/>
            <a:ext cx="571500" cy="18463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29413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6480</Words>
  <Application>Microsoft Office PowerPoint</Application>
  <PresentationFormat>Grand écran</PresentationFormat>
  <Paragraphs>511</Paragraphs>
  <Slides>32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Calibri</vt:lpstr>
      <vt:lpstr>Calibri Light</vt:lpstr>
      <vt:lpstr>Thème Office</vt:lpstr>
      <vt:lpstr>Présentation PowerPoint</vt:lpstr>
      <vt:lpstr>Présentation de l’application de télé procédure de déclaration des accueils de mineurs (TAM)</vt:lpstr>
      <vt:lpstr>SOMMAIRE :  1. Cadre réglementaire et législatif des accueils de mineurs 2. La procédure réglementaire de déclaration d’un accueil de mineurs 3. La création ou l’actualisation d’un compte organisateur 4. L’application dédiée aux déclarations des accueils de mineurs : 2 interfaces 5. Les étapes de la déclaration d’un accueil de mineurs 6. La Foire aux questions 7. Les annexes 8. Echanges     </vt:lpstr>
      <vt:lpstr>Textes de référence : Le code de l’action sociale et des familles (CASF) Partie législative : articles L227-1 à L227-12  Partie réglementaire : articles R227-1 à R227-30                  ACM     En cliquant sur le logo en page d’accueil sur TAM vous accéder sur le site vous permettant de consulter la réglementation à « politiques éducatives » : https://www.jeunes.gouv.fr/              Téléprocédure    </vt:lpstr>
      <vt:lpstr>Extrait article L227-5 « Les personnes organisant l’accueil de mineurs mentionné à l’article L227-4, ainsi que celles exploitant les locaux où ces mineurs sont hébergés doivent en faire la déclaration préalable auprès de l’autorité administrative […] Un décret en conseil d’Etat précise les modalités d’application des dispositions ci-dessus, notamment le contenu de la déclaration préalable […] »  Les déclarations sont à effectuer auprès du SDJES du siège social de l’organisateur :  En utilisant une application extranet dédiée (TAM) :  https://tam.extranet.jeunesse-sports.gouv.fr  Elles sont effectuées par l’organisateur (ou un représentant / déclarant désigné : possibilité de donner des droits d’utilisation)  En deux étapes (sauf pour le périscolaire*) : - déclaration initiale (données prévisionnelles) : 2 mois avant le début de chaque séjour/accueil ou de manière triennale (extrascolaire), annuelle (séjours réguliers, périscolaire, accueil de jeunes), trimestrielle (séjours de scoutisme, séjours en famille) Le SDJES vise la déclaration sur son interface GAM L’organisateur en est avisé sur son interface TAM et peut éditer l’accusé de réception du séjour  - déclaration complémentaire (données plus précises) : au plus tard 8 jours avant le début du séjour/ de l’accueil Le SDJES vise la fiche complémentaire et toutes les modifications signalées en cours de période du séjour/accueil sur son interface GAM : le SDJES peut demander des éléments complémentaires ou à régulariser certaines informations signalées comme non réglementaires ou erronées (coordonnées des intervenants) L’organisateur en est avisé sur son interface TAM et peut éditer le récépissé de déclaration du séjour (déclaration effective)  * déclaration unique effectuée en une fois (au moins 8 jours avant le début de l’accueil)</vt:lpstr>
      <vt:lpstr>- Rédiger/actualiser le projet éducatif de l’association (voir annexe 1)  - Souscrire à une assurance en responsabilité civile ou vérifier sa validité (voir annexe 2)  - Créer/mettre à jour le compte organisateur : Communiquer par mail (sdjes81-contact@ac-toulouse.fr) les informations suivantes : Dénomination de l’association (et son sigle), adresse postale, courriel (utilisé pour la télé procédure), téléphone fixe et portable Coordonnées du représentant légal de la structure (président) : nom/nom d’usage, prénom, date de naissance et lieu de naissance Coordonnées du déclarant des séjours : nom/nom d’usage, prénom, date de naissance et lieu de naissance Coordonnées de la personne à contacter : nom, prénom, courriel (individuel et non celui de la structure) et téléphone Coordonnées de la personne en charge d’administrer le compte : nom, prénom, mail (individuel) Le nom de la compagnie d’assurance en responsabilité civile et le numéro de contrat Le projet éducatif de l’association  A réception, le SDJES vous communiquera un numéro organisateur  1ère connexion : https://tam.extranet.jeunesse-sports.gouv.fr Numéro organisateur : 081ORG…. Mail de l’administrateur du compte (1 mail = 1 personne qui consulte) (Un lien de connexion sera transmis avec une validité de 12 heures : définir un mot de passe à 16 caractères) Mot de passe : le renseigner ou cliquer sur « mot de passe perdu » </vt:lpstr>
      <vt:lpstr>Le système d’information relatif aux accueils de mineurs (SIAM) est composé de deux interfaces reliées entre elles :  - TAM : télé procédure des accueils de mineurs est l’interface des organisateurs - GAM : gestion des accueils de mineurs est l’interface des SDJES d’origine et d’accueil       TAM      GAM               </vt:lpstr>
      <vt:lpstr>Les caractéristiques de TAM-GAM :  - Les déclarations déposées par les organisateurs et leur instruction par les SDJES s’effectuent de manière dématérialisée : les échanges entre l’organisateur et l’administration se font via l’application (le système automatique d’alertes, le statut de la déclaration : non déposé, déposé, insuffisant, annulé, non conforme…, la saisie d’observations) et/ou par mail à l’adresse électronique utilisée pour la télé procédure mentionnée dans la fiche organisateur ;  - L’application est nationale ce qui permet les consultations de données (locaux), les vérifications (locaux, intervenants) entre SDJES d’origine et d’accueil ;  - L’application est en lien avec le site du casier national judiciaire ce qui permet la vérification automatisée et systématique de l’honorabilité des personnes concourant à l’accueil des mineurs et est en lien avec le fichier des auteurs d’infractions sexuelles ou violentes (FIJAISV) ;  - L’application permet et facilite les transmissions à d’autres administrations et collectivités : mairie, police et gendarmerie, ambassade ;  - L’application est consultable par les partenaires en charge des prestations sociales (CAF, MSA) pour l’ouverture des droits et le traitement de celles-ci.  Les éléments de veille de TAM-GAM :  - Garantir la protection des données à caractère personnel des personnes physiques (RGPD) ;  - Garantir la protection des mineurs : conformité des ACM au regard du code de l’action sociale et des familles (CASF) : projet éducatif (valeurs et principes), encadrement, sécurité et hygiène des locaux, prise en charge des moins de 6 ans…;  - Vérifier la capacité des personnes en présence des mineurs (exploitant, encadrant, autres) par le biais de trois contrôles (B2 du casier judiciaire, cadre interdits, FIJAIS) ;  - Coordonner les services compétents en faveur de la protection des mineurs ;  - Consulter les actualités SIAM et CASF accessible en bas à droite de la page d’accueil </vt:lpstr>
      <vt:lpstr>a) Paramétrer et actualiser les données du compte administrateur : Se connecter à https://tam.extranet.jeunesse-sports.gouv.fr  S’identifier :       puis la page d’accueil s’ouvre :                    </vt:lpstr>
      <vt:lpstr>                    </vt:lpstr>
      <vt:lpstr>                    </vt:lpstr>
      <vt:lpstr>b) Effectuer une déclaration d’accueil de mineur  avec ou sans hébergement :   1 - vérifiez l’année en cours 2 - cliquez sur fiches initiales/uniques           3 – cliquez sur l’onglet « ajouter » un accueil avec ou sans hébergement       </vt:lpstr>
      <vt:lpstr>                    </vt:lpstr>
      <vt:lpstr>                    </vt:lpstr>
      <vt:lpstr>                    </vt:lpstr>
      <vt:lpstr>                    </vt:lpstr>
      <vt:lpstr>                    </vt:lpstr>
      <vt:lpstr>                    </vt:lpstr>
      <vt:lpstr>                1) Quels sont les informations, les outils, les aides, les éditions de document et les liens de l’application TAM ?  1.1 Les informations accessibles à partir de la page d’accueil : - la réglementation des accueils de mineurs en cliquant sur le logo du ministère en page d’accueil - les actualités générées par la DJEPVA concernant TAM (nouvelle fonctionnalité, maintenance), BAFA/BAFD (certificat de stage), le CASF (évolution réglementaire) - la liste des cadres interdits : personnes ayant fait l’objet d’une mesure administrative de suspension ou d’interdiction de travailler avec des mineurs en ACM  1.2 Les outils disponibles à partir de la page d’accueil ou de la FC : - une calculette pour aider à respecter le taux et la qualification de l’encadrement selon le type d’accueil et la tranche d’âge des enfants. Présence d’un onglet « rappel réglementaire » également disponible. - la liste des locaux à sommeil (ERP) de tous les départements en France - la liste des titres et diplômes permettant d’assumer les fonctions de direction ou d’animation. Le tableau indique par ailleurs le codage à utiliser pour renseigner les FC et trouver dans les déroulés le bon diplôme :                          </vt:lpstr>
      <vt:lpstr>                    </vt:lpstr>
      <vt:lpstr>                    </vt:lpstr>
      <vt:lpstr>                    </vt:lpstr>
      <vt:lpstr>                                      </vt:lpstr>
      <vt:lpstr>                                      </vt:lpstr>
      <vt:lpstr>          La fiche d’un intervenant doit éviter la moindre erreur de saisie afin que l’identité puisse être reconnue par le répertoire national d’identification des personnes physiques (RNIPP) au regard des informations communiquées par l’INSEE selon la commune de naissance : En cela, il convient de  - Etre vigilant sur la sélection de la bonne civilité : madame ou monsieur  - Eviter la confusion entre non de naissance et nom d’usage pour les personnes mariées  - Respecter l’inscription sur la CNI (ex : noter le tiret pour un nom composé)  - Comparer la CNI et l’acte de naissance en raison des changements intervenus sur les contours d’une collectivité par exemple (commune nouvelle)  Si les données figurant dans la fiche intervenant sont identiques à celles présentes dans l’acte de naissance, il est possible qu’une erreur se soit glissée au RNIPP :  - L’intéressé devra prendre contact avec la délégation régionale de l’INSEE pour demander au titre de la loi Informatique et libertés du 6 janvier 1978, un droit d’accès et de rectification des données le concernant.   L’identité d’un intervenant étranger ne fait pas l’objet du contrôle via l’INSEE, aussi :  - Saisir des informations sur l’identité des parents si l’intervenant est né à l’étranger,                   </vt:lpstr>
      <vt:lpstr>                    5.1 Les locaux sans hébergement : ne donne pas lieu à un récépissé car non soumis à une obligation de déclaration  Si le local principal n’est pas inscrit dans la liste des locaux sur TAM, vous devez transmettre les documents suivants au SDJES afin que celui-ci soit créé : - CERFA n°12751_01 - plan des locaux (m2 / pièce et pièce réservée aux moins de 6 ans indiqués) - plan de situation / implantation  Lors d’une déclaration en multi sites (chaque local doit être déclaré au préalable) : - effectuez une déclaration en cochant « avec local » - sélectionnez le local principal dans la liste proposée en filtrant par le choix de la commune - la page suivante va permettre d’ajouter un ou des locaux   Lors d’un séjour hors locaux (chalets, gîtes, tentes, mobil homes, yourtes) : - cochez « hors local » puis indiquez le lieu d’implantation (adresse)  Lors de la déclaration d’un séjour itinérant : - cochez « itinérant » puis renseignez la dénomination et le lieu de la 1ère étape                       </vt:lpstr>
      <vt:lpstr>                5.2 Les locaux avec hébergement : sont soumis à une obligation de déclaration et donne lieu à un récépissé mentionnant un n° d’enregistrement (exploitant)  L’exploitant d’un local ERP doit effectuer la déclaration auprès du SDJES du lieu d’implantation de son établissement.  Ces locaux sont classés par catégorie et type d’ERP (établissement recevant du public). En fonction, ils sont soumis à la visite périodique de la commission de sécurité qui émet un avis et à la signature d’un arrêté municipal d’autorisation d’ouverture. L’exploitant doit transmettre au rythme de ces visites, les informations au SDJES afin que la fiche local soit mise à jour.  -Un ERP peut recevoir un séjour de mineurs même si le délai de péremption est dépassé : le dernier avis est valable jusqu’au prochain, en général la commission de sécurité passe dans l’année de la date d’échéance (et donc parfois à une date ultérieure de celle inscrite dans TAM) : cela ne doit pas être bloquant  5.3 Les locaux à l’étranger : Ils ne font pas l’objet d’un enregistrement sur TAM   6) Quelles sont les caractéristiques des séjours à l’étranger lors de la déclaration ?  - Tous les types de séjour peuvent se dérouler à l’étranger ainsi qu’une activité accessoire d’un accueil de loisirs - Ils se déclarent en décochant l’onglet coché par défaut « En France » - ATTENTION : un stage pratique BAFA/BAFD ne peut pas se dérouler à l’étranger (ni dans un accueil de jeunes, ni en séjour spécifique, ni en séjour court, ni en séjour de vacances dans une famille) - Faire signer l’autorisation de sortie de territoire des mineurs par les représentants légaux - Conseillez de faire établir la carte maladie européenne (si séjour en Europe) - S’enregistrer sur l'application "Ariane" : https://pastel.diplomatie.gouv.fr/fildariane/dyn/public/login.html                  </vt:lpstr>
      <vt:lpstr>                                  </vt:lpstr>
      <vt:lpstr>                                  </vt:lpstr>
      <vt:lpstr>                                  </vt:lpstr>
      <vt:lpstr>                                  </vt:lpstr>
      <vt:lpstr>                                  </vt:lpstr>
    </vt:vector>
  </TitlesOfParts>
  <Company>Rectorat de Toulouse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MARTY MARIE-JOSE</dc:creator>
  <cp:lastModifiedBy>MARTY MARIE-JOSE</cp:lastModifiedBy>
  <cp:revision>122</cp:revision>
  <dcterms:created xsi:type="dcterms:W3CDTF">2025-03-11T13:53:11Z</dcterms:created>
  <dcterms:modified xsi:type="dcterms:W3CDTF">2025-05-27T11:49:45Z</dcterms:modified>
</cp:coreProperties>
</file>