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48" r:id="rId2"/>
  </p:sldMasterIdLst>
  <p:notesMasterIdLst>
    <p:notesMasterId r:id="rId9"/>
  </p:notesMasterIdLst>
  <p:handoutMasterIdLst>
    <p:handoutMasterId r:id="rId10"/>
  </p:handoutMasterIdLst>
  <p:sldIdLst>
    <p:sldId id="270" r:id="rId3"/>
    <p:sldId id="378" r:id="rId4"/>
    <p:sldId id="379" r:id="rId5"/>
    <p:sldId id="380" r:id="rId6"/>
    <p:sldId id="294" r:id="rId7"/>
    <p:sldId id="393" r:id="rId8"/>
  </p:sldIdLst>
  <p:sldSz cx="9144000" cy="6858000" type="screen4x3"/>
  <p:notesSz cx="6735763" cy="98663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A"/>
    <a:srgbClr val="384245"/>
    <a:srgbClr val="E17CA6"/>
    <a:srgbClr val="7D9096"/>
    <a:srgbClr val="7C8E94"/>
    <a:srgbClr val="004494"/>
    <a:srgbClr val="004D64"/>
    <a:srgbClr val="B0C3D1"/>
    <a:srgbClr val="6EABEE"/>
    <a:srgbClr val="EA5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22" autoAdjust="0"/>
  </p:normalViewPr>
  <p:slideViewPr>
    <p:cSldViewPr>
      <p:cViewPr varScale="1">
        <p:scale>
          <a:sx n="84" d="100"/>
          <a:sy n="84" d="100"/>
        </p:scale>
        <p:origin x="1056" y="78"/>
      </p:cViewPr>
      <p:guideLst>
        <p:guide orient="horz" pos="402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notesViewPr>
    <p:cSldViewPr>
      <p:cViewPr varScale="1">
        <p:scale>
          <a:sx n="65" d="100"/>
          <a:sy n="65" d="100"/>
        </p:scale>
        <p:origin x="-1692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ousson-gelie\AppData\Local\Microsoft\Windows\Temporary%20Internet%20Files\Content.Outlook\11Q6D2MD\Fr&#233;quentation%20et%20Formations%202017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usson-gelie\Documents\Dropbox\EPIDAURE\Communication\Rapport%20d'activit&#233;%20ICM\Fr&#233;quentation%20et%20Formations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1"/>
          <c:order val="0"/>
          <c:tx>
            <c:strRef>
              <c:f>'Graphiques Résultats'!$C$15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'Graphiques Résultats'!$A$16:$A$19</c:f>
              <c:strCache>
                <c:ptCount val="4"/>
                <c:pt idx="0">
                  <c:v>Enfants</c:v>
                </c:pt>
                <c:pt idx="1">
                  <c:v>Ados - Jeunes</c:v>
                </c:pt>
                <c:pt idx="2">
                  <c:v>Adultes</c:v>
                </c:pt>
                <c:pt idx="3">
                  <c:v>Enseignants et/ou accompagnateurs</c:v>
                </c:pt>
              </c:strCache>
            </c:strRef>
          </c:cat>
          <c:val>
            <c:numRef>
              <c:f>'Graphiques Résultats'!$C$16:$C$19</c:f>
              <c:numCache>
                <c:formatCode>General</c:formatCode>
                <c:ptCount val="4"/>
                <c:pt idx="0">
                  <c:v>18326</c:v>
                </c:pt>
                <c:pt idx="1">
                  <c:v>3360</c:v>
                </c:pt>
                <c:pt idx="2">
                  <c:v>7703</c:v>
                </c:pt>
                <c:pt idx="3">
                  <c:v>1689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3399">
                    <a:shade val="30000"/>
                    <a:satMod val="115000"/>
                  </a:srgbClr>
                </a:gs>
                <a:gs pos="50000">
                  <a:srgbClr val="FF3399">
                    <a:shade val="67500"/>
                    <a:satMod val="115000"/>
                  </a:srgbClr>
                </a:gs>
                <a:gs pos="100000">
                  <a:srgbClr val="FF3399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'Graphiques Résultats'!$A$35:$A$41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'Graphiques Résultats'!$B$35:$B$41</c:f>
              <c:numCache>
                <c:formatCode>General</c:formatCode>
                <c:ptCount val="7"/>
                <c:pt idx="0">
                  <c:v>10703</c:v>
                </c:pt>
                <c:pt idx="1">
                  <c:v>12909</c:v>
                </c:pt>
                <c:pt idx="2">
                  <c:v>15283</c:v>
                </c:pt>
                <c:pt idx="3">
                  <c:v>17414</c:v>
                </c:pt>
                <c:pt idx="4">
                  <c:v>26877</c:v>
                </c:pt>
                <c:pt idx="5">
                  <c:v>31078</c:v>
                </c:pt>
                <c:pt idx="6">
                  <c:v>43528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3852224"/>
        <c:axId val="233854944"/>
      </c:barChart>
      <c:catAx>
        <c:axId val="23385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854944"/>
        <c:crosses val="autoZero"/>
        <c:auto val="1"/>
        <c:lblAlgn val="ctr"/>
        <c:lblOffset val="100"/>
        <c:noMultiLvlLbl val="0"/>
      </c:catAx>
      <c:valAx>
        <c:axId val="2338549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338522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03BF50-EE35-4F07-BBA0-2B9E42F693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212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2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2" y="9372997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FF420DC-B993-47B2-9291-95A76D9C86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689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63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28087" indent="-28003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20134" indent="-224027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68187" indent="-224027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16241" indent="-224027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464294" indent="-2240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12347" indent="-2240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360402" indent="-2240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08455" indent="-22402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4DC2038-16F7-4290-B512-B63AFDF8E29A}" type="slidenum">
              <a:rPr lang="fr-FR" altLang="fr-FR">
                <a:solidFill>
                  <a:prstClr val="black"/>
                </a:solidFill>
              </a:rPr>
              <a:pPr/>
              <a:t>2</a:t>
            </a:fld>
            <a:endParaRPr lang="fr-FR" alt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Des exemples d’actions en EPS </a:t>
            </a:r>
            <a:br>
              <a:rPr lang="fr-FR" dirty="0" smtClean="0"/>
            </a:br>
            <a:r>
              <a:rPr lang="fr-FR" dirty="0" smtClean="0"/>
              <a:t>P2P, la santé de pairs à pairs, </a:t>
            </a:r>
          </a:p>
          <a:p>
            <a:r>
              <a:rPr lang="fr-FR" dirty="0" smtClean="0"/>
              <a:t>Savoir choisir librement,</a:t>
            </a:r>
          </a:p>
          <a:p>
            <a:r>
              <a:rPr lang="fr-FR" dirty="0" smtClean="0">
                <a:sym typeface="Wingdings" pitchFamily="2" charset="2"/>
              </a:rPr>
              <a:t>	</a:t>
            </a:r>
            <a:r>
              <a:rPr lang="fr-FR" dirty="0" smtClean="0">
                <a:solidFill>
                  <a:srgbClr val="EA5802"/>
                </a:solidFill>
                <a:sym typeface="Wingdings" pitchFamily="2" charset="2"/>
              </a:rPr>
              <a:t></a:t>
            </a: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/>
              <a:t>Mitraillage publicitaire</a:t>
            </a:r>
          </a:p>
          <a:p>
            <a:r>
              <a:rPr lang="fr-FR" dirty="0" smtClean="0">
                <a:sym typeface="Wingdings" pitchFamily="2" charset="2"/>
              </a:rPr>
              <a:t>	</a:t>
            </a:r>
            <a:r>
              <a:rPr lang="fr-FR" dirty="0" smtClean="0">
                <a:solidFill>
                  <a:srgbClr val="EA5802"/>
                </a:solidFill>
                <a:sym typeface="Wingdings" pitchFamily="2" charset="2"/>
              </a:rPr>
              <a:t></a:t>
            </a:r>
            <a:r>
              <a:rPr lang="fr-FR" dirty="0" smtClean="0">
                <a:sym typeface="Wingdings" pitchFamily="2" charset="2"/>
              </a:rPr>
              <a:t> Epidaure Market</a:t>
            </a:r>
            <a:endParaRPr lang="fr-FR" dirty="0" smtClean="0"/>
          </a:p>
          <a:p>
            <a:r>
              <a:rPr lang="fr-FR" dirty="0" smtClean="0"/>
              <a:t>Les Epidauries du soleil,</a:t>
            </a:r>
          </a:p>
          <a:p>
            <a:r>
              <a:rPr lang="fr-FR" dirty="0" smtClean="0"/>
              <a:t>Ecoles en santé,</a:t>
            </a:r>
          </a:p>
          <a:p>
            <a:r>
              <a:rPr lang="fr-FR" dirty="0" smtClean="0"/>
              <a:t>100 ordis pour la santé, </a:t>
            </a:r>
          </a:p>
          <a:p>
            <a:r>
              <a:rPr lang="fr-FR" dirty="0" smtClean="0"/>
              <a:t>Le grand défi… </a:t>
            </a:r>
          </a:p>
          <a:p>
            <a:endParaRPr lang="fr-FR" dirty="0" smtClean="0"/>
          </a:p>
        </p:txBody>
      </p:sp>
      <p:sp>
        <p:nvSpPr>
          <p:cNvPr id="471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41ADD7-CD33-4391-B706-4F8C3C79FEE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52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5C812388-71FB-1549-B8E4-06AF1BD1CB62}" type="datetimeFigureOut">
              <a:rPr lang="fr-FR" smtClean="0"/>
              <a:pPr/>
              <a:t>03/04/2020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0" y="3516313"/>
            <a:ext cx="4381500" cy="1360487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r">
              <a:defRPr sz="2800">
                <a:solidFill>
                  <a:srgbClr val="CC006A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présentation</a:t>
            </a:r>
            <a:br>
              <a:rPr lang="fr-FR" dirty="0" smtClean="0"/>
            </a:br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67544" y="5949280"/>
            <a:ext cx="3733800" cy="5016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0" baseline="0">
                <a:solidFill>
                  <a:srgbClr val="7C8E9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068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97A983-5E27-4850-A860-7C8D20C958C7}" type="datetimeFigureOut">
              <a:rPr lang="fr-FR" smtClean="0"/>
              <a:t>03/04/2020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EFFD6-2974-4801-9007-66E668CDED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18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Couv Unicanc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0" y="3363913"/>
            <a:ext cx="4229100" cy="1360487"/>
          </a:xfrm>
          <a:prstGeom prst="rect">
            <a:avLst/>
          </a:prstGeom>
          <a:solidFill>
            <a:schemeClr val="bg1"/>
          </a:solidFill>
        </p:spPr>
        <p:txBody>
          <a:bodyPr anchor="ctr" anchorCtr="0">
            <a:normAutofit/>
          </a:bodyPr>
          <a:lstStyle>
            <a:lvl1pPr algn="r">
              <a:defRPr sz="2800">
                <a:solidFill>
                  <a:srgbClr val="CC006A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Titre présentation</a:t>
            </a:r>
            <a:br>
              <a:rPr lang="fr-FR" dirty="0" smtClean="0"/>
            </a:br>
            <a:r>
              <a:rPr lang="fr-FR" dirty="0" smtClean="0"/>
              <a:t>Titre présentation</a:t>
            </a:r>
            <a:endParaRPr lang="fr-FR" dirty="0"/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0" y="5873750"/>
            <a:ext cx="3733800" cy="5016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buNone/>
              <a:defRPr sz="1600" i="0" baseline="0">
                <a:solidFill>
                  <a:srgbClr val="7C8E94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Nom de l’intervenant</a:t>
            </a:r>
            <a:endParaRPr lang="fr-FR" dirty="0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6100" y="6407150"/>
            <a:ext cx="2133600" cy="365125"/>
          </a:xfr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14DDC963-73FC-FD45-BA1C-0D740F8D52FF}" type="datetimeFigureOut">
              <a:rPr lang="fr-FR" smtClean="0"/>
              <a:pPr/>
              <a:t>03/04/2020</a:t>
            </a:fld>
            <a:endParaRPr lang="fr-FR" dirty="0"/>
          </a:p>
        </p:txBody>
      </p:sp>
      <p:pic>
        <p:nvPicPr>
          <p:cNvPr id="9" name="Image 8" descr="LOGO UNICANCE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848350"/>
            <a:ext cx="572122" cy="5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2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95536" y="1412776"/>
            <a:ext cx="8352928" cy="5112568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733800" y="1549400"/>
            <a:ext cx="4711700" cy="480695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7700" y="2133601"/>
            <a:ext cx="3008313" cy="42227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Textes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707904" y="1556792"/>
            <a:ext cx="0" cy="4752528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643632" y="1493094"/>
            <a:ext cx="2992264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40080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330200" y="1435100"/>
            <a:ext cx="4140200" cy="5143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  <a:cs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610100" y="1435100"/>
            <a:ext cx="4140200" cy="51435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00150" indent="-285750">
              <a:buSzPct val="100000"/>
              <a:buFont typeface="Arial"/>
              <a:buChar char="•"/>
              <a:defRPr sz="1800">
                <a:solidFill>
                  <a:srgbClr val="384245"/>
                </a:solidFill>
                <a:latin typeface="Arial"/>
                <a:cs typeface="Arial"/>
              </a:defRPr>
            </a:lvl3pPr>
            <a:lvl4pPr marL="1657350" indent="-285750">
              <a:buFont typeface="Wingdings" charset="2"/>
              <a:buChar char="ü"/>
              <a:defRPr sz="1600">
                <a:solidFill>
                  <a:srgbClr val="384245"/>
                </a:solidFill>
                <a:latin typeface="Arial"/>
                <a:cs typeface="Arial"/>
              </a:defRPr>
            </a:lvl4pPr>
            <a:lvl5pPr marL="2114550" indent="-285750">
              <a:buFont typeface="Arial"/>
              <a:buChar char="•"/>
              <a:defRPr sz="1400">
                <a:solidFill>
                  <a:srgbClr val="384245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  <a:p>
            <a:pPr lvl="3"/>
            <a:r>
              <a:rPr lang="fr-FR" dirty="0" smtClean="0"/>
              <a:t>Niveau 4</a:t>
            </a:r>
          </a:p>
          <a:p>
            <a:pPr lvl="4"/>
            <a:r>
              <a:rPr lang="fr-FR" dirty="0" smtClean="0"/>
              <a:t>Niveau 5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4533900" y="1435100"/>
            <a:ext cx="0" cy="5143500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textes colon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55600" y="1535113"/>
            <a:ext cx="3962400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4" hasCustomPrompt="1"/>
          </p:nvPr>
        </p:nvSpPr>
        <p:spPr>
          <a:xfrm>
            <a:off x="355600" y="2171700"/>
            <a:ext cx="3962400" cy="4184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57300" indent="-342900">
              <a:buSzPct val="100000"/>
              <a:buFont typeface="Arial"/>
              <a:buChar char="•"/>
              <a:defRPr sz="2000">
                <a:solidFill>
                  <a:srgbClr val="38424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B4E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404B4E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4499992" y="1484784"/>
            <a:ext cx="0" cy="4896544"/>
          </a:xfrm>
          <a:prstGeom prst="line">
            <a:avLst/>
          </a:prstGeom>
          <a:ln w="12700" cmpd="sng">
            <a:solidFill>
              <a:srgbClr val="7C8E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"/>
          <p:cNvSpPr>
            <a:spLocks noGrp="1"/>
          </p:cNvSpPr>
          <p:nvPr>
            <p:ph type="body" idx="15" hasCustomPrompt="1"/>
          </p:nvPr>
        </p:nvSpPr>
        <p:spPr>
          <a:xfrm>
            <a:off x="4737100" y="1535113"/>
            <a:ext cx="3962400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6" hasCustomPrompt="1"/>
          </p:nvPr>
        </p:nvSpPr>
        <p:spPr>
          <a:xfrm>
            <a:off x="4737100" y="2171700"/>
            <a:ext cx="3962400" cy="4184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/>
              <a:buChar char="•"/>
              <a:defRPr sz="2200">
                <a:solidFill>
                  <a:srgbClr val="CC006A"/>
                </a:solidFill>
                <a:latin typeface="Arial"/>
                <a:cs typeface="Arial"/>
              </a:defRPr>
            </a:lvl1pPr>
            <a:lvl2pPr marL="800100" indent="-342900">
              <a:buSzPct val="100000"/>
              <a:buFont typeface="Wingdings" charset="2"/>
              <a:buChar char="ü"/>
              <a:defRPr sz="2000">
                <a:solidFill>
                  <a:srgbClr val="7C8E94"/>
                </a:solidFill>
                <a:latin typeface="Arial"/>
                <a:cs typeface="Arial"/>
              </a:defRPr>
            </a:lvl2pPr>
            <a:lvl3pPr marL="1257300" indent="-342900">
              <a:buSzPct val="100000"/>
              <a:buFont typeface="Arial"/>
              <a:buChar char="•"/>
              <a:defRPr sz="2000">
                <a:solidFill>
                  <a:srgbClr val="384245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04B4E"/>
                </a:solidFill>
                <a:latin typeface="Arial"/>
                <a:cs typeface="Arial"/>
              </a:defRPr>
            </a:lvl4pPr>
            <a:lvl5pPr marL="1828800" indent="0">
              <a:buNone/>
              <a:defRPr sz="1400">
                <a:solidFill>
                  <a:srgbClr val="404B4E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Niveau 1</a:t>
            </a:r>
          </a:p>
          <a:p>
            <a:pPr lvl="1"/>
            <a:r>
              <a:rPr lang="fr-FR" dirty="0" smtClean="0"/>
              <a:t>Niveau 2</a:t>
            </a:r>
          </a:p>
          <a:p>
            <a:pPr lvl="2"/>
            <a:r>
              <a:rPr lang="fr-FR" dirty="0" smtClean="0"/>
              <a:t>Niveau 3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91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7"/>
          </p:nvPr>
        </p:nvSpPr>
        <p:spPr>
          <a:xfrm>
            <a:off x="3748088" y="1484784"/>
            <a:ext cx="4659312" cy="4968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1560" y="2133600"/>
            <a:ext cx="3024335" cy="43197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Textes descriptifs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1484784"/>
            <a:ext cx="3024336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727161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7700" y="5733257"/>
            <a:ext cx="7812732" cy="79208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800">
                <a:solidFill>
                  <a:srgbClr val="384245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Textes descriptifs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pour une image  2"/>
          <p:cNvSpPr>
            <a:spLocks noGrp="1"/>
          </p:cNvSpPr>
          <p:nvPr>
            <p:ph type="pic" idx="17"/>
          </p:nvPr>
        </p:nvSpPr>
        <p:spPr>
          <a:xfrm>
            <a:off x="611560" y="1412776"/>
            <a:ext cx="7848872" cy="36724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5085184"/>
            <a:ext cx="7848872" cy="63976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buNone/>
              <a:defRPr sz="2200" b="1" cap="all">
                <a:solidFill>
                  <a:srgbClr val="7C8E94"/>
                </a:solidFill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99919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38200" y="375168"/>
            <a:ext cx="75438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827088" y="1412875"/>
            <a:ext cx="7561262" cy="42481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SzPct val="50000"/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231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IAPO-COUVE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7C8E94"/>
                </a:solidFill>
                <a:latin typeface="Arial"/>
              </a:defRPr>
            </a:lvl1pPr>
          </a:lstStyle>
          <a:p>
            <a:fld id="{5C812388-71FB-1549-B8E4-06AF1BD1CB62}" type="datetimeFigureOut">
              <a:rPr lang="fr-FR" smtClean="0"/>
              <a:pPr/>
              <a:t>03/04/2020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54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-contenu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626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4704" y="44624"/>
            <a:ext cx="754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Partie Titre Partie Titre Partie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9500" y="6483350"/>
            <a:ext cx="419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C8E94"/>
                </a:solidFill>
                <a:latin typeface="Arial"/>
              </a:defRPr>
            </a:lvl1pPr>
          </a:lstStyle>
          <a:p>
            <a:fld id="{D3627F56-11FC-4540-A7EB-52BF61FD1AD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4" r:id="rId2"/>
    <p:sldLayoutId id="2147483690" r:id="rId3"/>
    <p:sldLayoutId id="2147483701" r:id="rId4"/>
    <p:sldLayoutId id="2147483705" r:id="rId5"/>
    <p:sldLayoutId id="2147483706" r:id="rId6"/>
    <p:sldLayoutId id="2147483710" r:id="rId7"/>
    <p:sldLayoutId id="2147483711" r:id="rId8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3200" b="1" i="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Verdana" pitchFamily="34" charset="0"/>
          <a:cs typeface="Verdana" pitchFamily="34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90000"/>
        <a:defRPr sz="24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11"/>
        </a:buBlip>
        <a:defRPr sz="2400">
          <a:solidFill>
            <a:srgbClr val="EA580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11"/>
        </a:buBlip>
        <a:defRPr sz="2400">
          <a:solidFill>
            <a:srgbClr val="EA580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11"/>
        </a:buBlip>
        <a:defRPr sz="2400">
          <a:solidFill>
            <a:srgbClr val="EA580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buSzPct val="90000"/>
        <a:buBlip>
          <a:blip r:embed="rId11"/>
        </a:buBlip>
        <a:defRPr sz="2400">
          <a:solidFill>
            <a:srgbClr val="EA580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Wingdings" charset="0"/>
        <a:buChar char=""/>
        <a:defRPr sz="2200">
          <a:solidFill>
            <a:srgbClr val="CC006A"/>
          </a:solidFill>
          <a:latin typeface="Wingdings"/>
          <a:ea typeface="Wingdings"/>
          <a:cs typeface="Wingdings"/>
          <a:sym typeface="Wingding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charset="0"/>
        <a:buNone/>
        <a:defRPr sz="2000">
          <a:solidFill>
            <a:srgbClr val="7C8E94"/>
          </a:solidFill>
          <a:latin typeface="+mn-lt"/>
          <a:ea typeface="Wingdings"/>
          <a:cs typeface="Arial"/>
          <a:sym typeface="Wingding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40000"/>
        <a:buFont typeface="Wingdings" charset="0"/>
        <a:buChar char=""/>
        <a:defRPr sz="1800">
          <a:solidFill>
            <a:srgbClr val="384245"/>
          </a:solidFill>
          <a:latin typeface="Arial"/>
          <a:ea typeface="Wingdings"/>
          <a:cs typeface="Wingdings"/>
          <a:sym typeface="Wingdings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600" baseline="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304DA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449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51" y="3356992"/>
            <a:ext cx="3528392" cy="1360487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Bahnschrift" panose="020B0502040204020203" pitchFamily="34" charset="0"/>
              </a:rPr>
              <a:t>Epidaure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1200" dirty="0" smtClean="0"/>
              <a:t>Apolline Bord – Chargée de </a:t>
            </a:r>
            <a:r>
              <a:rPr lang="fr-FR" sz="1200" smtClean="0"/>
              <a:t>projet Epidaure</a:t>
            </a:r>
            <a:endParaRPr lang="fr-FR" sz="1200" dirty="0" smtClean="0"/>
          </a:p>
          <a:p>
            <a:r>
              <a:rPr lang="fr-FR" sz="1200" dirty="0" smtClean="0"/>
              <a:t>Pr Florence </a:t>
            </a:r>
            <a:r>
              <a:rPr lang="fr-FR" sz="1200" dirty="0" err="1" smtClean="0"/>
              <a:t>Cousson-Gélie</a:t>
            </a:r>
            <a:r>
              <a:rPr lang="fr-FR" sz="1200" dirty="0" smtClean="0"/>
              <a:t> – Directrice scientifique Epidaure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7552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946775"/>
            <a:ext cx="1100137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lab-epsylon.fr/upload/Logo/logo-ARS-L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8" y="1749152"/>
            <a:ext cx="1358388" cy="9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5749"/>
            <a:ext cx="1800200" cy="130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211960" y="1749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19" y="1492339"/>
            <a:ext cx="985061" cy="1239103"/>
          </a:xfrm>
          <a:prstGeom prst="rect">
            <a:avLst/>
          </a:prstGeom>
        </p:spPr>
      </p:pic>
      <p:sp>
        <p:nvSpPr>
          <p:cNvPr id="11" name="Titre 3"/>
          <p:cNvSpPr>
            <a:spLocks noGrp="1"/>
          </p:cNvSpPr>
          <p:nvPr>
            <p:ph type="title"/>
          </p:nvPr>
        </p:nvSpPr>
        <p:spPr>
          <a:xfrm>
            <a:off x="1564704" y="44624"/>
            <a:ext cx="7543800" cy="762000"/>
          </a:xfrm>
        </p:spPr>
        <p:txBody>
          <a:bodyPr/>
          <a:lstStyle/>
          <a:p>
            <a:r>
              <a:rPr lang="fr-FR" sz="2400" dirty="0" smtClean="0"/>
              <a:t>EPIDAURE, département prévention de l’ICM</a:t>
            </a:r>
            <a:endParaRPr lang="fr-FR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91" y="787500"/>
            <a:ext cx="3131809" cy="59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"/>
          <a:stretch/>
        </p:blipFill>
        <p:spPr bwMode="auto">
          <a:xfrm>
            <a:off x="899592" y="2921000"/>
            <a:ext cx="4538144" cy="356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7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44408" cy="7620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fr-FR" sz="2800" b="1" dirty="0"/>
              <a:t>Objectifs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51520" y="1402037"/>
            <a:ext cx="8496944" cy="4587893"/>
          </a:xfrm>
        </p:spPr>
        <p:txBody>
          <a:bodyPr/>
          <a:lstStyle/>
          <a:p>
            <a:pPr marL="0" lvl="1" algn="ctr"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  <a:sym typeface="Wingdings"/>
              </a:rPr>
              <a:t>Objectif principal 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/>
              </a:rPr>
              <a:t>: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/>
              </a:rPr>
              <a:t>m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odifier </a:t>
            </a:r>
            <a:r>
              <a:rPr lang="fr-FR" sz="2000" b="1" dirty="0">
                <a:latin typeface="Arial" pitchFamily="34" charset="0"/>
                <a:cs typeface="Arial" pitchFamily="34" charset="0"/>
                <a:sym typeface="Wingdings"/>
              </a:rPr>
              <a:t>les comportements à risque </a:t>
            </a:r>
            <a:r>
              <a:rPr lang="fr-FR" sz="2000" dirty="0">
                <a:latin typeface="Arial" pitchFamily="34" charset="0"/>
                <a:cs typeface="Arial" pitchFamily="34" charset="0"/>
                <a:sym typeface="Wingdings"/>
              </a:rPr>
              <a:t>associés comme l’alimentation, le manque d’activité physique, l’alcool, le tabac, l’exposition au soleil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…</a:t>
            </a:r>
          </a:p>
          <a:p>
            <a:pPr marL="0" lvl="1">
              <a:defRPr/>
            </a:pPr>
            <a:endParaRPr lang="fr-FR" sz="2000" dirty="0">
              <a:latin typeface="Arial" pitchFamily="34" charset="0"/>
              <a:cs typeface="Arial" pitchFamily="34" charset="0"/>
              <a:sym typeface="Wingdings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charset="0"/>
              <a:buChar char=""/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  <a:sym typeface="Wingdings"/>
              </a:rPr>
              <a:t>Objectifs opérationnels :</a:t>
            </a:r>
          </a:p>
          <a:p>
            <a:pPr marL="706438" lvl="1" indent="-342900" algn="just">
              <a:buFont typeface="Wingdings" pitchFamily="2" charset="2"/>
              <a:buChar char="ü"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Faire évoluer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les outils et parcours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existants</a:t>
            </a:r>
          </a:p>
          <a:p>
            <a:pPr marL="706438" lvl="1" indent="-342900" algn="just">
              <a:buFont typeface="Wingdings" pitchFamily="2" charset="2"/>
              <a:buChar char="ü"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  <a:sym typeface="Wingdings"/>
              </a:rPr>
              <a:t>Développer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/>
              </a:rPr>
              <a:t> des programmes de prévention « Evidence-</a:t>
            </a:r>
            <a:r>
              <a:rPr lang="fr-FR" dirty="0" err="1" smtClean="0">
                <a:latin typeface="Arial" pitchFamily="34" charset="0"/>
                <a:cs typeface="Arial" pitchFamily="34" charset="0"/>
                <a:sym typeface="Wingdings"/>
              </a:rPr>
              <a:t>based</a:t>
            </a:r>
            <a:r>
              <a:rPr lang="fr-FR" dirty="0" smtClean="0">
                <a:latin typeface="Arial" pitchFamily="34" charset="0"/>
                <a:cs typeface="Arial" pitchFamily="34" charset="0"/>
                <a:sym typeface="Wingdings"/>
              </a:rPr>
              <a:t> »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marL="706438" algn="just">
              <a:buFont typeface="Wingdings" pitchFamily="2" charset="2"/>
              <a:buChar char="ü"/>
              <a:defRPr/>
            </a:pPr>
            <a:r>
              <a:rPr lang="fr-FR" sz="1800" dirty="0">
                <a:solidFill>
                  <a:srgbClr val="7C8E94"/>
                </a:solidFill>
                <a:latin typeface="Arial" pitchFamily="34" charset="0"/>
                <a:cs typeface="Arial" pitchFamily="34" charset="0"/>
                <a:sym typeface="Wingdings"/>
              </a:rPr>
              <a:t>Associer les </a:t>
            </a:r>
            <a:r>
              <a:rPr lang="fr-FR" sz="1800" b="1" dirty="0">
                <a:solidFill>
                  <a:srgbClr val="7C8E94"/>
                </a:solidFill>
                <a:latin typeface="Arial" pitchFamily="34" charset="0"/>
                <a:cs typeface="Arial" pitchFamily="34" charset="0"/>
                <a:sym typeface="Wingdings"/>
              </a:rPr>
              <a:t>différents acteurs </a:t>
            </a:r>
            <a:r>
              <a:rPr lang="fr-FR" sz="1800" dirty="0">
                <a:solidFill>
                  <a:srgbClr val="7C8E94"/>
                </a:solidFill>
                <a:latin typeface="Arial" pitchFamily="34" charset="0"/>
                <a:cs typeface="Arial" pitchFamily="34" charset="0"/>
                <a:sym typeface="Wingdings"/>
              </a:rPr>
              <a:t>dans les programmes et les actions</a:t>
            </a:r>
          </a:p>
          <a:p>
            <a:pPr marL="709613" lvl="1" indent="-346075" algn="just">
              <a:buSzPct val="100000"/>
              <a:buFont typeface="Wingdings" pitchFamily="2" charset="2"/>
              <a:buChar char="ü"/>
              <a:defRPr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Evaluer </a:t>
            </a:r>
            <a:r>
              <a:rPr lang="fr-FR" b="1" dirty="0">
                <a:latin typeface="Arial" pitchFamily="34" charset="0"/>
                <a:cs typeface="Arial" pitchFamily="34" charset="0"/>
              </a:rPr>
              <a:t>les programmes </a:t>
            </a:r>
            <a:r>
              <a:rPr lang="fr-FR" dirty="0">
                <a:latin typeface="Arial" pitchFamily="34" charset="0"/>
                <a:cs typeface="Arial" pitchFamily="34" charset="0"/>
              </a:rPr>
              <a:t>afin d’éprouver leur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efficacité,</a:t>
            </a:r>
            <a:endParaRPr lang="fr-FR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fr-FR" sz="1800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5" name="Picture 2" descr="http://www.lab-epsylon.fr/upload/Logo/logo-ARS-L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80262"/>
            <a:ext cx="15509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006212"/>
            <a:ext cx="1057440" cy="133014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2308"/>
            <a:ext cx="3096344" cy="203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0561" y="44624"/>
            <a:ext cx="7543800" cy="762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 smtClean="0"/>
              <a:t>Epidaure en action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51520" y="5013176"/>
            <a:ext cx="2375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Type de public en 2017</a:t>
            </a:r>
            <a:endParaRPr lang="fr-FR" sz="1800" b="1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521920"/>
              </p:ext>
            </p:extLst>
          </p:nvPr>
        </p:nvGraphicFramePr>
        <p:xfrm>
          <a:off x="2496768" y="3855807"/>
          <a:ext cx="4169110" cy="23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6" y="6154381"/>
            <a:ext cx="8947638" cy="5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799936"/>
              </p:ext>
            </p:extLst>
          </p:nvPr>
        </p:nvGraphicFramePr>
        <p:xfrm>
          <a:off x="1907704" y="908720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7134812" y="805665"/>
            <a:ext cx="2009188" cy="528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49592" y="2060848"/>
            <a:ext cx="1886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Nombre de </a:t>
            </a:r>
            <a:r>
              <a:rPr lang="fr-FR" sz="1800" b="1" dirty="0" err="1" smtClean="0">
                <a:solidFill>
                  <a:prstClr val="black"/>
                </a:solidFill>
                <a:latin typeface="Calibri"/>
                <a:ea typeface="ＭＳ Ｐゴシック" charset="0"/>
              </a:rPr>
              <a:t>bénéficaires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  <a:ea typeface="ＭＳ Ｐゴシック" charset="0"/>
              </a:rPr>
              <a:t> </a:t>
            </a:r>
            <a:endParaRPr lang="fr-FR" sz="1800" b="1" dirty="0">
              <a:solidFill>
                <a:prstClr val="black"/>
              </a:solidFill>
              <a:latin typeface="Calibri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d’Epidaure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184576"/>
          </a:xfrm>
        </p:spPr>
        <p:txBody>
          <a:bodyPr/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Programmes prévention validés scientifiquement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b="1" u="sng" dirty="0">
                <a:solidFill>
                  <a:srgbClr val="CC0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Tabac</a:t>
            </a:r>
            <a:r>
              <a:rPr lang="fr-FR" sz="2400" dirty="0">
                <a:solidFill>
                  <a:srgbClr val="CC006A"/>
                </a:solidFill>
              </a:rPr>
              <a:t> : </a:t>
            </a:r>
            <a:r>
              <a:rPr lang="fr-FR" sz="2400" dirty="0" smtClean="0">
                <a:solidFill>
                  <a:srgbClr val="CC006A"/>
                </a:solidFill>
              </a:rPr>
              <a:t>P2P</a:t>
            </a:r>
            <a:endParaRPr lang="fr-FR" sz="2400" dirty="0">
              <a:solidFill>
                <a:srgbClr val="CC006A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b="1" u="sng" dirty="0" smtClean="0">
                <a:solidFill>
                  <a:srgbClr val="CC0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Alcool </a:t>
            </a:r>
            <a:r>
              <a:rPr lang="fr-FR" sz="2400" dirty="0">
                <a:solidFill>
                  <a:srgbClr val="CC006A"/>
                </a:solidFill>
              </a:rPr>
              <a:t>: </a:t>
            </a:r>
            <a:r>
              <a:rPr lang="fr-FR" sz="2400" dirty="0" err="1" smtClean="0">
                <a:solidFill>
                  <a:srgbClr val="CC006A"/>
                </a:solidFill>
              </a:rPr>
              <a:t>Softpeers</a:t>
            </a:r>
            <a:endParaRPr lang="fr-FR" sz="2400" dirty="0">
              <a:solidFill>
                <a:srgbClr val="CC006A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b="1" u="sng" dirty="0" smtClean="0">
                <a:solidFill>
                  <a:srgbClr val="CC0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Activité physique </a:t>
            </a:r>
            <a:r>
              <a:rPr lang="fr-FR" sz="2400" dirty="0" smtClean="0">
                <a:solidFill>
                  <a:srgbClr val="CC006A"/>
                </a:solidFill>
              </a:rPr>
              <a:t>: GDVB</a:t>
            </a:r>
          </a:p>
          <a:p>
            <a:pPr marL="457200" lvl="1" indent="0">
              <a:buNone/>
            </a:pPr>
            <a:endParaRPr lang="fr-FR" sz="2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400" b="1" u="sng" dirty="0">
                <a:solidFill>
                  <a:srgbClr val="CC00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Soleil</a:t>
            </a:r>
            <a:r>
              <a:rPr lang="fr-FR" sz="2400" dirty="0">
                <a:solidFill>
                  <a:srgbClr val="CC006A"/>
                </a:solidFill>
              </a:rPr>
              <a:t> : </a:t>
            </a:r>
            <a:endParaRPr lang="fr-FR" sz="2400" dirty="0" smtClean="0">
              <a:solidFill>
                <a:srgbClr val="CC006A"/>
              </a:solidFill>
            </a:endParaRPr>
          </a:p>
          <a:p>
            <a:pPr marL="457200" lvl="1" indent="0">
              <a:buNone/>
            </a:pPr>
            <a:endParaRPr lang="fr-FR" sz="2400" dirty="0">
              <a:solidFill>
                <a:srgbClr val="CC006A"/>
              </a:solidFill>
            </a:endParaRPr>
          </a:p>
          <a:p>
            <a:pPr lvl="1"/>
            <a:r>
              <a:rPr lang="fr-FR" sz="2400" dirty="0" smtClean="0">
                <a:solidFill>
                  <a:srgbClr val="CC006A"/>
                </a:solidFill>
              </a:rPr>
              <a:t> PRISME : </a:t>
            </a:r>
            <a:r>
              <a:rPr lang="fr-FR" sz="2400" dirty="0" err="1">
                <a:solidFill>
                  <a:srgbClr val="CC006A"/>
                </a:solidFill>
              </a:rPr>
              <a:t>PRévention</a:t>
            </a:r>
            <a:r>
              <a:rPr lang="fr-FR" sz="2400" dirty="0">
                <a:solidFill>
                  <a:srgbClr val="CC006A"/>
                </a:solidFill>
              </a:rPr>
              <a:t> et Impact de l’exposition Solaire sur le littoral </a:t>
            </a:r>
            <a:r>
              <a:rPr lang="fr-FR" sz="2400" dirty="0" err="1">
                <a:solidFill>
                  <a:srgbClr val="CC006A"/>
                </a:solidFill>
              </a:rPr>
              <a:t>MEditerranéen</a:t>
            </a:r>
            <a:r>
              <a:rPr lang="fr-FR" sz="2400" dirty="0">
                <a:solidFill>
                  <a:srgbClr val="CC006A"/>
                </a:solidFill>
              </a:rPr>
              <a:t> (Santé publique France – ARS - Epidaure</a:t>
            </a:r>
            <a:r>
              <a:rPr lang="fr-FR" sz="2400" dirty="0" smtClean="0">
                <a:solidFill>
                  <a:srgbClr val="CC006A"/>
                </a:solidFill>
              </a:rPr>
              <a:t>)</a:t>
            </a:r>
          </a:p>
          <a:p>
            <a:pPr lvl="1"/>
            <a:r>
              <a:rPr lang="fr-FR" sz="2400" dirty="0" smtClean="0">
                <a:solidFill>
                  <a:srgbClr val="CC006A"/>
                </a:solidFill>
              </a:rPr>
              <a:t> 1,2,3 Soleil : Prévention solaire enfants et leurs parents</a:t>
            </a:r>
            <a:endParaRPr lang="fr-FR" sz="2400" dirty="0">
              <a:solidFill>
                <a:srgbClr val="CC006A"/>
              </a:solidFill>
            </a:endParaRPr>
          </a:p>
          <a:p>
            <a:pPr marL="457200" lvl="1" indent="0">
              <a:buNone/>
            </a:pPr>
            <a:endParaRPr lang="fr-FR" sz="2400" dirty="0">
              <a:solidFill>
                <a:srgbClr val="CC006A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5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19038" y="4005064"/>
            <a:ext cx="1236738" cy="51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7710" y="1258818"/>
            <a:ext cx="688178" cy="913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logo-ARS-LR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3325" y="2739423"/>
            <a:ext cx="1372563" cy="95696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82"/>
          <p:cNvSpPr/>
          <p:nvPr/>
        </p:nvSpPr>
        <p:spPr>
          <a:xfrm>
            <a:off x="21880" y="116632"/>
            <a:ext cx="914399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800" b="1">
                <a:solidFill>
                  <a:srgbClr val="D60A5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fr-FR" sz="2500" b="1" dirty="0" smtClean="0">
                <a:solidFill>
                  <a:schemeClr val="tx1"/>
                </a:solidFill>
              </a:rPr>
              <a:t>Merci de votre attention</a:t>
            </a:r>
            <a:endParaRPr sz="2800" b="1" dirty="0">
              <a:solidFill>
                <a:schemeClr val="tx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4" y="1124744"/>
            <a:ext cx="7070909" cy="47104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63342" y="5962038"/>
            <a:ext cx="4261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</a:t>
            </a:r>
            <a:r>
              <a:rPr lang="fr-FR" dirty="0" smtClean="0"/>
              <a:t>polline.bord@icm.unicancer.fr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749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 cmpd="sng">
          <a:solidFill>
            <a:srgbClr val="7C8E94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133</Words>
  <Application>Microsoft Office PowerPoint</Application>
  <PresentationFormat>Affichage à l'écran (4:3)</PresentationFormat>
  <Paragraphs>38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6" baseType="lpstr">
      <vt:lpstr>ＭＳ Ｐゴシック</vt:lpstr>
      <vt:lpstr>Arial</vt:lpstr>
      <vt:lpstr>Arial Narrow</vt:lpstr>
      <vt:lpstr>Bahnschrift</vt:lpstr>
      <vt:lpstr>Calibri</vt:lpstr>
      <vt:lpstr>Times New Roman</vt:lpstr>
      <vt:lpstr>Verdana</vt:lpstr>
      <vt:lpstr>Wingdings</vt:lpstr>
      <vt:lpstr>Conception personnalisée</vt:lpstr>
      <vt:lpstr>Modèle par défaut</vt:lpstr>
      <vt:lpstr>Epidaure </vt:lpstr>
      <vt:lpstr>EPIDAURE, département prévention de l’ICM</vt:lpstr>
      <vt:lpstr>Objectifs</vt:lpstr>
      <vt:lpstr>Epidaure en action</vt:lpstr>
      <vt:lpstr>Présentation d’Epidaure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Sorbets Elodie</dc:creator>
  <cp:lastModifiedBy>Apolline BORD</cp:lastModifiedBy>
  <cp:revision>404</cp:revision>
  <cp:lastPrinted>2018-03-21T09:35:21Z</cp:lastPrinted>
  <dcterms:created xsi:type="dcterms:W3CDTF">2011-04-03T21:54:09Z</dcterms:created>
  <dcterms:modified xsi:type="dcterms:W3CDTF">2020-04-03T12:14:06Z</dcterms:modified>
</cp:coreProperties>
</file>